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67" r:id="rId3"/>
    <p:sldId id="273" r:id="rId4"/>
    <p:sldId id="285" r:id="rId5"/>
    <p:sldId id="286" r:id="rId6"/>
    <p:sldId id="287" r:id="rId7"/>
    <p:sldId id="289" r:id="rId8"/>
    <p:sldId id="290" r:id="rId9"/>
    <p:sldId id="293" r:id="rId10"/>
    <p:sldId id="288" r:id="rId11"/>
    <p:sldId id="291" r:id="rId12"/>
    <p:sldId id="292" r:id="rId13"/>
    <p:sldId id="294" r:id="rId14"/>
    <p:sldId id="295" r:id="rId15"/>
    <p:sldId id="296" r:id="rId16"/>
    <p:sldId id="297" r:id="rId17"/>
    <p:sldId id="298" r:id="rId18"/>
    <p:sldId id="299" r:id="rId19"/>
    <p:sldId id="300" r:id="rId20"/>
    <p:sldId id="301" r:id="rId21"/>
    <p:sldId id="302" r:id="rId22"/>
    <p:sldId id="271" r:id="rId23"/>
    <p:sldId id="272" r:id="rId24"/>
    <p:sldId id="263" r:id="rId25"/>
  </p:sldIdLst>
  <p:sldSz cx="12192000" cy="6858000"/>
  <p:notesSz cx="6858000" cy="9144000"/>
  <p:embeddedFontLst>
    <p:embeddedFont>
      <p:font typeface="Cambria" panose="02040503050406030204" pitchFamily="18" charset="0"/>
      <p:regular r:id="rId27"/>
      <p:bold r:id="rId28"/>
      <p:italic r:id="rId29"/>
      <p:boldItalic r:id="rId30"/>
    </p:embeddedFont>
    <p:embeddedFont>
      <p:font typeface="Lato" panose="020F0502020204030203" pitchFamily="34" charset="0"/>
      <p:regular r:id="rId31"/>
      <p:bold r:id="rId32"/>
      <p:italic r:id="rId33"/>
      <p:boldItalic r:id="rId34"/>
    </p:embeddedFont>
    <p:embeddedFont>
      <p:font typeface="Lato Black" panose="020F0502020204030203" pitchFamily="34" charset="0"/>
      <p:bold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3" roundtripDataSignature="AMtx7mh4VrLQLvjXUsQeVJWWu9hsLYoG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84278" autoAdjust="0"/>
  </p:normalViewPr>
  <p:slideViewPr>
    <p:cSldViewPr snapToGrid="0">
      <p:cViewPr varScale="1">
        <p:scale>
          <a:sx n="99" d="100"/>
          <a:sy n="99" d="100"/>
        </p:scale>
        <p:origin x="1066" y="7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84"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8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3813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4047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0506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5742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7284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3401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3600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3289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950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0009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213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2707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6072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252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37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5023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2181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0087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5770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8313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1620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56223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r="16448"/>
          <a:stretch/>
        </p:blipFill>
        <p:spPr>
          <a:xfrm>
            <a:off x="1" y="880629"/>
            <a:ext cx="9174892" cy="6176876"/>
          </a:xfrm>
          <a:prstGeom prst="rect">
            <a:avLst/>
          </a:prstGeom>
          <a:noFill/>
          <a:ln>
            <a:noFill/>
          </a:ln>
        </p:spPr>
      </p:pic>
      <p:pic>
        <p:nvPicPr>
          <p:cNvPr id="17" name="Google Shape;17;p10"/>
          <p:cNvPicPr preferRelativeResize="0"/>
          <p:nvPr/>
        </p:nvPicPr>
        <p:blipFill rotWithShape="1">
          <a:blip r:embed="rId3">
            <a:alphaModFix/>
          </a:blip>
          <a:srcRect r="-3333" b="87407"/>
          <a:stretch/>
        </p:blipFill>
        <p:spPr>
          <a:xfrm>
            <a:off x="0" y="0"/>
            <a:ext cx="12598400" cy="431800"/>
          </a:xfrm>
          <a:prstGeom prst="rect">
            <a:avLst/>
          </a:prstGeom>
          <a:noFill/>
          <a:ln>
            <a:noFill/>
          </a:ln>
        </p:spPr>
      </p:pic>
      <p:sp>
        <p:nvSpPr>
          <p:cNvPr id="18" name="Google Shape;18;p10"/>
          <p:cNvSpPr txBox="1">
            <a:spLocks noGrp="1"/>
          </p:cNvSpPr>
          <p:nvPr>
            <p:ph type="title"/>
          </p:nvPr>
        </p:nvSpPr>
        <p:spPr>
          <a:xfrm>
            <a:off x="1595351" y="2187196"/>
            <a:ext cx="9001297" cy="77858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4400"/>
              <a:buFont typeface="Lato Black"/>
              <a:buNone/>
              <a:defRPr sz="44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 name="Google Shape;19;p10"/>
          <p:cNvPicPr preferRelativeResize="0"/>
          <p:nvPr/>
        </p:nvPicPr>
        <p:blipFill rotWithShape="1">
          <a:blip r:embed="rId4">
            <a:alphaModFix/>
          </a:blip>
          <a:srcRect/>
          <a:stretch/>
        </p:blipFill>
        <p:spPr>
          <a:xfrm>
            <a:off x="4847885" y="210692"/>
            <a:ext cx="2496230" cy="1015802"/>
          </a:xfrm>
          <a:prstGeom prst="rect">
            <a:avLst/>
          </a:prstGeom>
          <a:noFill/>
          <a:ln>
            <a:noFill/>
          </a:ln>
        </p:spPr>
      </p:pic>
      <p:sp>
        <p:nvSpPr>
          <p:cNvPr id="20" name="Google Shape;20;p10"/>
          <p:cNvSpPr txBox="1"/>
          <p:nvPr/>
        </p:nvSpPr>
        <p:spPr>
          <a:xfrm>
            <a:off x="1595350" y="1017973"/>
            <a:ext cx="9144000" cy="778583"/>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839788" y="659342"/>
            <a:ext cx="3932237" cy="10702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2"/>
          <p:cNvSpPr>
            <a:spLocks noGrp="1"/>
          </p:cNvSpPr>
          <p:nvPr>
            <p:ph type="pic" idx="2"/>
          </p:nvPr>
        </p:nvSpPr>
        <p:spPr>
          <a:xfrm>
            <a:off x="5183188" y="987425"/>
            <a:ext cx="6172200" cy="4873625"/>
          </a:xfrm>
          <a:prstGeom prst="rect">
            <a:avLst/>
          </a:prstGeom>
          <a:noFill/>
          <a:ln>
            <a:noFill/>
          </a:ln>
        </p:spPr>
      </p:sp>
      <p:sp>
        <p:nvSpPr>
          <p:cNvPr id="33" name="Google Shape;33;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34" name="Google Shape;34;p12"/>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35" name="Google Shape;35;p12"/>
          <p:cNvPicPr preferRelativeResize="0"/>
          <p:nvPr/>
        </p:nvPicPr>
        <p:blipFill rotWithShape="1">
          <a:blip r:embed="rId3">
            <a:alphaModFix/>
          </a:blip>
          <a:srcRect l="15000" t="43307" r="32291" b="37052"/>
          <a:stretch/>
        </p:blipFill>
        <p:spPr>
          <a:xfrm>
            <a:off x="211666" y="6201820"/>
            <a:ext cx="3590248" cy="656180"/>
          </a:xfrm>
          <a:prstGeom prst="rect">
            <a:avLst/>
          </a:prstGeom>
          <a:noFill/>
          <a:ln>
            <a:noFill/>
          </a:ln>
        </p:spPr>
      </p:pic>
      <p:sp>
        <p:nvSpPr>
          <p:cNvPr id="36" name="Google Shape;36;p12"/>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r="-3333" b="87407"/>
          <a:stretch/>
        </p:blipFill>
        <p:spPr>
          <a:xfrm>
            <a:off x="0" y="0"/>
            <a:ext cx="12598400" cy="431800"/>
          </a:xfrm>
          <a:prstGeom prst="rect">
            <a:avLst/>
          </a:prstGeom>
          <a:noFill/>
          <a:ln>
            <a:noFill/>
          </a:ln>
        </p:spPr>
      </p:pic>
      <p:pic>
        <p:nvPicPr>
          <p:cNvPr id="72" name="Google Shape;72;p17"/>
          <p:cNvPicPr preferRelativeResize="0"/>
          <p:nvPr/>
        </p:nvPicPr>
        <p:blipFill rotWithShape="1">
          <a:blip r:embed="rId3">
            <a:alphaModFix/>
          </a:blip>
          <a:srcRect/>
          <a:stretch/>
        </p:blipFill>
        <p:spPr>
          <a:xfrm>
            <a:off x="-85306" y="-330860"/>
            <a:ext cx="12192000" cy="6858000"/>
          </a:xfrm>
          <a:prstGeom prst="rect">
            <a:avLst/>
          </a:prstGeom>
          <a:noFill/>
          <a:ln>
            <a:noFill/>
          </a:ln>
        </p:spPr>
      </p:pic>
      <p:sp>
        <p:nvSpPr>
          <p:cNvPr id="73" name="Google Shape;73;p17"/>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9600"/>
              <a:buFont typeface="Lato Black"/>
              <a:buNone/>
              <a:defRPr sz="96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4" name="Google Shape;74;p17"/>
          <p:cNvPicPr preferRelativeResize="0"/>
          <p:nvPr/>
        </p:nvPicPr>
        <p:blipFill rotWithShape="1">
          <a:blip r:embed="rId4">
            <a:alphaModFix/>
          </a:blip>
          <a:srcRect/>
          <a:stretch/>
        </p:blipFill>
        <p:spPr>
          <a:xfrm>
            <a:off x="4357944" y="330860"/>
            <a:ext cx="2890753" cy="1176347"/>
          </a:xfrm>
          <a:prstGeom prst="rect">
            <a:avLst/>
          </a:prstGeom>
          <a:noFill/>
          <a:ln>
            <a:noFill/>
          </a:ln>
        </p:spPr>
      </p:pic>
      <p:sp>
        <p:nvSpPr>
          <p:cNvPr id="75" name="Google Shape;75;p17"/>
          <p:cNvSpPr txBox="1"/>
          <p:nvPr/>
        </p:nvSpPr>
        <p:spPr>
          <a:xfrm>
            <a:off x="2805445" y="1354975"/>
            <a:ext cx="6410498" cy="688410"/>
          </a:xfrm>
          <a:prstGeom prst="rect">
            <a:avLst/>
          </a:prstGeom>
          <a:no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9788" y="577547"/>
            <a:ext cx="3932237" cy="12922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9" name="Google Shape;79;p18"/>
          <p:cNvSpPr txBox="1">
            <a:spLocks noGrp="1"/>
          </p:cNvSpPr>
          <p:nvPr>
            <p:ph type="body" idx="2"/>
          </p:nvPr>
        </p:nvSpPr>
        <p:spPr>
          <a:xfrm>
            <a:off x="839788" y="2201630"/>
            <a:ext cx="3932237" cy="366735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80" name="Google Shape;80;p18"/>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81" name="Google Shape;81;p18"/>
          <p:cNvPicPr preferRelativeResize="0"/>
          <p:nvPr/>
        </p:nvPicPr>
        <p:blipFill rotWithShape="1">
          <a:blip r:embed="rId3">
            <a:alphaModFix/>
          </a:blip>
          <a:srcRect l="24127" t="66898" r="25919" b="25925"/>
          <a:stretch/>
        </p:blipFill>
        <p:spPr>
          <a:xfrm>
            <a:off x="810734" y="1911095"/>
            <a:ext cx="2855494" cy="115369"/>
          </a:xfrm>
          <a:prstGeom prst="rect">
            <a:avLst/>
          </a:prstGeom>
          <a:noFill/>
          <a:ln>
            <a:noFill/>
          </a:ln>
        </p:spPr>
      </p:pic>
      <p:pic>
        <p:nvPicPr>
          <p:cNvPr id="82" name="Google Shape;82;p18"/>
          <p:cNvPicPr preferRelativeResize="0"/>
          <p:nvPr/>
        </p:nvPicPr>
        <p:blipFill rotWithShape="1">
          <a:blip r:embed="rId4">
            <a:alphaModFix/>
          </a:blip>
          <a:srcRect l="15000" t="43307" r="32291" b="37052"/>
          <a:stretch/>
        </p:blipFill>
        <p:spPr>
          <a:xfrm>
            <a:off x="211666" y="6160255"/>
            <a:ext cx="3590248" cy="656180"/>
          </a:xfrm>
          <a:prstGeom prst="rect">
            <a:avLst/>
          </a:prstGeom>
          <a:noFill/>
          <a:ln>
            <a:noFill/>
          </a:ln>
        </p:spPr>
      </p:pic>
      <p:sp>
        <p:nvSpPr>
          <p:cNvPr id="83" name="Google Shape;83;p18"/>
          <p:cNvSpPr txBox="1">
            <a:spLocks noGrp="1"/>
          </p:cNvSpPr>
          <p:nvPr>
            <p:ph type="ftr" idx="11"/>
          </p:nvPr>
        </p:nvSpPr>
        <p:spPr>
          <a:xfrm>
            <a:off x="728132" y="6387798"/>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3098799" y="6335940"/>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85"/>
        <p:cNvGrpSpPr/>
        <p:nvPr/>
      </p:nvGrpSpPr>
      <p:grpSpPr>
        <a:xfrm>
          <a:off x="0" y="0"/>
          <a:ext cx="0" cy="0"/>
          <a:chOff x="0" y="0"/>
          <a:chExt cx="0" cy="0"/>
        </a:xfrm>
      </p:grpSpPr>
      <p:sp>
        <p:nvSpPr>
          <p:cNvPr id="86" name="Google Shape;8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44E8C"/>
              </a:buClr>
              <a:buSzPts val="4400"/>
              <a:buFont typeface="Lato Black"/>
              <a:buNone/>
              <a:defRPr sz="4400" b="1" i="0" u="none" strike="noStrike" cap="none">
                <a:solidFill>
                  <a:srgbClr val="144E8C"/>
                </a:solidFill>
                <a:latin typeface="Lato Black"/>
                <a:ea typeface="Lato Black"/>
                <a:cs typeface="Lato Black"/>
                <a:sym typeface="La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anhtd@uel.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randuythanh.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tranduythanh.com/datasets/purchase_retails.rar"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6" name="Title 1">
            <a:extLst>
              <a:ext uri="{FF2B5EF4-FFF2-40B4-BE49-F238E27FC236}">
                <a16:creationId xmlns:a16="http://schemas.microsoft.com/office/drawing/2014/main" id="{7F9BAC58-9AA6-A91A-085E-F1421DCCF43A}"/>
              </a:ext>
            </a:extLst>
          </p:cNvPr>
          <p:cNvSpPr txBox="1">
            <a:spLocks/>
          </p:cNvSpPr>
          <p:nvPr/>
        </p:nvSpPr>
        <p:spPr bwMode="auto">
          <a:xfrm>
            <a:off x="2064584" y="1697191"/>
            <a:ext cx="8763000" cy="1904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1">
                <a:solidFill>
                  <a:schemeClr val="bg2"/>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a:lstStyle>
          <a:p>
            <a:pPr>
              <a:defRPr/>
            </a:pPr>
            <a:r>
              <a:rPr lang="en-US" sz="3200" dirty="0" err="1">
                <a:solidFill>
                  <a:srgbClr val="002060"/>
                </a:solidFill>
                <a:latin typeface="Times New Roman" panose="02020603050405020304" pitchFamily="18" charset="0"/>
                <a:cs typeface="Times New Roman" panose="02020603050405020304" pitchFamily="18" charset="0"/>
              </a:rPr>
              <a:t>Học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máy</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trong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phân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tích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kinh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doanh</a:t>
            </a:r>
            <a:endParaRPr lang="en-US" sz="3200" kern="0" dirty="0">
              <a:solidFill>
                <a:srgbClr val="002060"/>
              </a:solidFill>
              <a:latin typeface="Times New Roman" panose="02020603050405020304" pitchFamily="18" charset="0"/>
              <a:cs typeface="Times New Roman" panose="02020603050405020304" pitchFamily="18" charset="0"/>
            </a:endParaRPr>
          </a:p>
          <a:p>
            <a:pPr>
              <a:defRPr/>
            </a:pPr>
            <a:r>
              <a:rPr lang="en-US" sz="3200" b="0" u="sng" kern="0" dirty="0" err="1">
                <a:solidFill>
                  <a:srgbClr val="002060"/>
                </a:solidFill>
                <a:latin typeface="Times New Roman" panose="02020603050405020304" pitchFamily="18" charset="0"/>
                <a:cs typeface="Times New Roman" panose="02020603050405020304" pitchFamily="18" charset="0"/>
              </a:rPr>
              <a:t>Bài</a:t>
            </a:r>
            <a:r>
              <a:rPr lang="en-US" sz="3200" b="0" u="sng" kern="0" dirty="0">
                <a:solidFill>
                  <a:srgbClr val="002060"/>
                </a:solidFill>
                <a:latin typeface="Times New Roman" panose="02020603050405020304" pitchFamily="18" charset="0"/>
                <a:cs typeface="Times New Roman" panose="02020603050405020304" pitchFamily="18" charset="0"/>
              </a:rPr>
              <a:t> </a:t>
            </a:r>
            <a:r>
              <a:rPr lang="en-US" sz="3200" b="0" u="sng" kern="0" dirty="0" err="1">
                <a:solidFill>
                  <a:srgbClr val="002060"/>
                </a:solidFill>
                <a:latin typeface="Times New Roman" panose="02020603050405020304" pitchFamily="18" charset="0"/>
                <a:cs typeface="Times New Roman" panose="02020603050405020304" pitchFamily="18" charset="0"/>
              </a:rPr>
              <a:t>Học</a:t>
            </a:r>
            <a:endParaRPr lang="en-US" sz="3200" b="0" u="sng" kern="0" dirty="0">
              <a:solidFill>
                <a:srgbClr val="002060"/>
              </a:solidFill>
              <a:latin typeface="Times New Roman" panose="02020603050405020304" pitchFamily="18" charset="0"/>
              <a:cs typeface="Times New Roman" panose="02020603050405020304" pitchFamily="18" charset="0"/>
            </a:endParaRPr>
          </a:p>
          <a:p>
            <a:pPr>
              <a:defRPr/>
            </a:pPr>
            <a:r>
              <a:rPr lang="vi-VN" sz="3200" b="0" dirty="0">
                <a:solidFill>
                  <a:srgbClr val="002060"/>
                </a:solidFill>
                <a:cs typeface="Times New Roman" panose="02020603050405020304" pitchFamily="18" charset="0"/>
              </a:rPr>
              <a:t>PyQt6 và tích hợp mô hình Máy học</a:t>
            </a:r>
            <a:endParaRPr lang="en-US" sz="3200" b="0" dirty="0">
              <a:solidFill>
                <a:srgbClr val="002060"/>
              </a:solidFill>
              <a:cs typeface="Times New Roman" panose="02020603050405020304" pitchFamily="18" charset="0"/>
            </a:endParaRPr>
          </a:p>
        </p:txBody>
      </p:sp>
      <p:sp>
        <p:nvSpPr>
          <p:cNvPr id="7" name="TextBox 6">
            <a:extLst>
              <a:ext uri="{FF2B5EF4-FFF2-40B4-BE49-F238E27FC236}">
                <a16:creationId xmlns:a16="http://schemas.microsoft.com/office/drawing/2014/main" id="{82F97E3A-A23C-B018-8E45-86B8BF858946}"/>
              </a:ext>
            </a:extLst>
          </p:cNvPr>
          <p:cNvSpPr txBox="1"/>
          <p:nvPr/>
        </p:nvSpPr>
        <p:spPr>
          <a:xfrm>
            <a:off x="4863465" y="3442395"/>
            <a:ext cx="3781805" cy="1446550"/>
          </a:xfrm>
          <a:prstGeom prst="rect">
            <a:avLst/>
          </a:prstGeom>
          <a:noFill/>
        </p:spPr>
        <p:txBody>
          <a:bodyPr wrap="none" rtlCol="0">
            <a:spAutoFit/>
          </a:bodyPr>
          <a:lstStyle/>
          <a:p>
            <a:pPr algn="ctr"/>
            <a:r>
              <a:rPr lang="en-US" sz="2200" u="sng">
                <a:latin typeface="Times New Roman" panose="02020603050405020304" pitchFamily="18" charset="0"/>
                <a:cs typeface="Times New Roman" panose="02020603050405020304" pitchFamily="18" charset="0"/>
              </a:rPr>
              <a:t>Giảng viên:</a:t>
            </a:r>
          </a:p>
          <a:p>
            <a:pPr algn="ctr"/>
            <a:r>
              <a:rPr lang="en-US" sz="2200" b="1">
                <a:solidFill>
                  <a:srgbClr val="002060"/>
                </a:solidFill>
                <a:latin typeface="Times New Roman" panose="02020603050405020304" pitchFamily="18" charset="0"/>
                <a:cs typeface="Times New Roman" panose="02020603050405020304" pitchFamily="18" charset="0"/>
              </a:rPr>
              <a:t>TS. Trần Duy Thanh</a:t>
            </a:r>
          </a:p>
          <a:p>
            <a:r>
              <a:rPr lang="en-US" sz="2200">
                <a:latin typeface="Times New Roman" panose="02020603050405020304" pitchFamily="18" charset="0"/>
                <a:cs typeface="Times New Roman" panose="02020603050405020304" pitchFamily="18" charset="0"/>
              </a:rPr>
              <a:t>Email: </a:t>
            </a:r>
            <a:r>
              <a:rPr lang="en-US" sz="2200">
                <a:latin typeface="Times New Roman" panose="02020603050405020304" pitchFamily="18" charset="0"/>
                <a:cs typeface="Times New Roman" panose="02020603050405020304" pitchFamily="18" charset="0"/>
                <a:hlinkClick r:id="rId3"/>
              </a:rPr>
              <a:t>thanhtd@uel.edu.vn</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Blog: </a:t>
            </a:r>
            <a:r>
              <a:rPr lang="en-US" sz="2200">
                <a:latin typeface="Times New Roman" panose="02020603050405020304" pitchFamily="18" charset="0"/>
                <a:cs typeface="Times New Roman" panose="02020603050405020304" pitchFamily="18" charset="0"/>
                <a:hlinkClick r:id="rId4"/>
              </a:rPr>
              <a:t>https://tranduythanh.com</a:t>
            </a:r>
            <a:r>
              <a:rPr lang="en-US" sz="220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8" name="Content Placeholder 2">
            <a:extLst>
              <a:ext uri="{FF2B5EF4-FFF2-40B4-BE49-F238E27FC236}">
                <a16:creationId xmlns:a16="http://schemas.microsoft.com/office/drawing/2014/main" id="{E435D846-2352-151B-CE2B-D73B6475E87A}"/>
              </a:ext>
            </a:extLst>
          </p:cNvPr>
          <p:cNvSpPr txBox="1">
            <a:spLocks/>
          </p:cNvSpPr>
          <p:nvPr/>
        </p:nvSpPr>
        <p:spPr>
          <a:xfrm>
            <a:off x="231494" y="356516"/>
            <a:ext cx="11215868"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Thống kê số lượng mua hàng theo danh mục theo giới tính</a:t>
            </a:r>
          </a:p>
          <a:p>
            <a:pPr algn="just">
              <a:buFont typeface="Wingdings" panose="05000000000000000000" pitchFamily="2" charset="2"/>
              <a:buChar char="ü"/>
            </a:pPr>
            <a:endParaRPr lang="vi-VN" sz="2800" dirty="0">
              <a:latin typeface="Cambria" panose="02040503050406030204" pitchFamily="18" charset="0"/>
            </a:endParaRPr>
          </a:p>
        </p:txBody>
      </p:sp>
      <p:pic>
        <p:nvPicPr>
          <p:cNvPr id="10" name="Picture 9">
            <a:extLst>
              <a:ext uri="{FF2B5EF4-FFF2-40B4-BE49-F238E27FC236}">
                <a16:creationId xmlns:a16="http://schemas.microsoft.com/office/drawing/2014/main" id="{E115CF0D-1946-1972-0960-672D8FD574AA}"/>
              </a:ext>
            </a:extLst>
          </p:cNvPr>
          <p:cNvPicPr>
            <a:picLocks noChangeAspect="1"/>
          </p:cNvPicPr>
          <p:nvPr/>
        </p:nvPicPr>
        <p:blipFill>
          <a:blip r:embed="rId3"/>
          <a:stretch>
            <a:fillRect/>
          </a:stretch>
        </p:blipFill>
        <p:spPr>
          <a:xfrm>
            <a:off x="3871760" y="1061103"/>
            <a:ext cx="8025085" cy="5061781"/>
          </a:xfrm>
          <a:prstGeom prst="rect">
            <a:avLst/>
          </a:prstGeom>
        </p:spPr>
      </p:pic>
      <p:pic>
        <p:nvPicPr>
          <p:cNvPr id="12" name="Picture 11">
            <a:extLst>
              <a:ext uri="{FF2B5EF4-FFF2-40B4-BE49-F238E27FC236}">
                <a16:creationId xmlns:a16="http://schemas.microsoft.com/office/drawing/2014/main" id="{01766AD0-EF19-ECA1-DBFF-D958406A849E}"/>
              </a:ext>
            </a:extLst>
          </p:cNvPr>
          <p:cNvPicPr>
            <a:picLocks noChangeAspect="1"/>
          </p:cNvPicPr>
          <p:nvPr/>
        </p:nvPicPr>
        <p:blipFill>
          <a:blip r:embed="rId4"/>
          <a:stretch>
            <a:fillRect/>
          </a:stretch>
        </p:blipFill>
        <p:spPr>
          <a:xfrm>
            <a:off x="419819" y="1218769"/>
            <a:ext cx="3327278" cy="4746450"/>
          </a:xfrm>
          <a:prstGeom prst="rect">
            <a:avLst/>
          </a:prstGeom>
        </p:spPr>
      </p:pic>
    </p:spTree>
    <p:extLst>
      <p:ext uri="{BB962C8B-B14F-4D97-AF65-F5344CB8AC3E}">
        <p14:creationId xmlns:p14="http://schemas.microsoft.com/office/powerpoint/2010/main" val="3434685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8" name="Content Placeholder 2">
            <a:extLst>
              <a:ext uri="{FF2B5EF4-FFF2-40B4-BE49-F238E27FC236}">
                <a16:creationId xmlns:a16="http://schemas.microsoft.com/office/drawing/2014/main" id="{E435D846-2352-151B-CE2B-D73B6475E87A}"/>
              </a:ext>
            </a:extLst>
          </p:cNvPr>
          <p:cNvSpPr txBox="1">
            <a:spLocks/>
          </p:cNvSpPr>
          <p:nvPr/>
        </p:nvSpPr>
        <p:spPr>
          <a:xfrm>
            <a:off x="329879" y="373878"/>
            <a:ext cx="11215868"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Thống kê tỉ lệ lựa chọn phương thức thanh toán: Cash, Credit Card, Debit card</a:t>
            </a:r>
            <a:endParaRPr lang="vi-VN" sz="2800" dirty="0">
              <a:latin typeface="Cambria" panose="02040503050406030204" pitchFamily="18" charset="0"/>
            </a:endParaRPr>
          </a:p>
        </p:txBody>
      </p:sp>
      <p:pic>
        <p:nvPicPr>
          <p:cNvPr id="10" name="Picture 9">
            <a:extLst>
              <a:ext uri="{FF2B5EF4-FFF2-40B4-BE49-F238E27FC236}">
                <a16:creationId xmlns:a16="http://schemas.microsoft.com/office/drawing/2014/main" id="{4DD03C35-5323-C366-826E-DC1D2A94DBF8}"/>
              </a:ext>
            </a:extLst>
          </p:cNvPr>
          <p:cNvPicPr>
            <a:picLocks noChangeAspect="1"/>
          </p:cNvPicPr>
          <p:nvPr/>
        </p:nvPicPr>
        <p:blipFill>
          <a:blip r:embed="rId3"/>
          <a:stretch>
            <a:fillRect/>
          </a:stretch>
        </p:blipFill>
        <p:spPr>
          <a:xfrm>
            <a:off x="4054687" y="949493"/>
            <a:ext cx="6802367" cy="5793137"/>
          </a:xfrm>
          <a:prstGeom prst="rect">
            <a:avLst/>
          </a:prstGeom>
        </p:spPr>
      </p:pic>
      <p:pic>
        <p:nvPicPr>
          <p:cNvPr id="3" name="Picture 2">
            <a:extLst>
              <a:ext uri="{FF2B5EF4-FFF2-40B4-BE49-F238E27FC236}">
                <a16:creationId xmlns:a16="http://schemas.microsoft.com/office/drawing/2014/main" id="{B4FE005E-9175-9EAC-4294-95F87EB0A7C7}"/>
              </a:ext>
            </a:extLst>
          </p:cNvPr>
          <p:cNvPicPr>
            <a:picLocks noChangeAspect="1"/>
          </p:cNvPicPr>
          <p:nvPr/>
        </p:nvPicPr>
        <p:blipFill>
          <a:blip r:embed="rId4"/>
          <a:stretch>
            <a:fillRect/>
          </a:stretch>
        </p:blipFill>
        <p:spPr>
          <a:xfrm>
            <a:off x="860281" y="2303025"/>
            <a:ext cx="3078747" cy="2019475"/>
          </a:xfrm>
          <a:prstGeom prst="rect">
            <a:avLst/>
          </a:prstGeom>
        </p:spPr>
      </p:pic>
    </p:spTree>
    <p:extLst>
      <p:ext uri="{BB962C8B-B14F-4D97-AF65-F5344CB8AC3E}">
        <p14:creationId xmlns:p14="http://schemas.microsoft.com/office/powerpoint/2010/main" val="1670645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8" name="Content Placeholder 2">
            <a:extLst>
              <a:ext uri="{FF2B5EF4-FFF2-40B4-BE49-F238E27FC236}">
                <a16:creationId xmlns:a16="http://schemas.microsoft.com/office/drawing/2014/main" id="{E435D846-2352-151B-CE2B-D73B6475E87A}"/>
              </a:ext>
            </a:extLst>
          </p:cNvPr>
          <p:cNvSpPr txBox="1">
            <a:spLocks/>
          </p:cNvSpPr>
          <p:nvPr/>
        </p:nvSpPr>
        <p:spPr>
          <a:xfrm>
            <a:off x="309966" y="276572"/>
            <a:ext cx="11215868"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Thống kê tỉ lệ mua hàng theo các chi nhánh</a:t>
            </a:r>
          </a:p>
          <a:p>
            <a:pPr algn="just">
              <a:buFont typeface="Wingdings" panose="05000000000000000000" pitchFamily="2" charset="2"/>
              <a:buChar char="ü"/>
            </a:pPr>
            <a:endParaRPr lang="vi-VN" sz="2800" dirty="0">
              <a:latin typeface="Cambria" panose="02040503050406030204" pitchFamily="18" charset="0"/>
            </a:endParaRPr>
          </a:p>
        </p:txBody>
      </p:sp>
      <p:pic>
        <p:nvPicPr>
          <p:cNvPr id="10" name="Picture 9">
            <a:extLst>
              <a:ext uri="{FF2B5EF4-FFF2-40B4-BE49-F238E27FC236}">
                <a16:creationId xmlns:a16="http://schemas.microsoft.com/office/drawing/2014/main" id="{88DF3FB1-FD77-858D-6807-7FF3DFBFF1B5}"/>
              </a:ext>
            </a:extLst>
          </p:cNvPr>
          <p:cNvPicPr>
            <a:picLocks noChangeAspect="1"/>
          </p:cNvPicPr>
          <p:nvPr/>
        </p:nvPicPr>
        <p:blipFill>
          <a:blip r:embed="rId3"/>
          <a:stretch>
            <a:fillRect/>
          </a:stretch>
        </p:blipFill>
        <p:spPr>
          <a:xfrm>
            <a:off x="4493572" y="845381"/>
            <a:ext cx="6541221" cy="5431433"/>
          </a:xfrm>
          <a:prstGeom prst="rect">
            <a:avLst/>
          </a:prstGeom>
        </p:spPr>
      </p:pic>
      <p:pic>
        <p:nvPicPr>
          <p:cNvPr id="12" name="Picture 11">
            <a:extLst>
              <a:ext uri="{FF2B5EF4-FFF2-40B4-BE49-F238E27FC236}">
                <a16:creationId xmlns:a16="http://schemas.microsoft.com/office/drawing/2014/main" id="{DB646C9A-97D5-7AB4-D53B-FE9CFE66849C}"/>
              </a:ext>
            </a:extLst>
          </p:cNvPr>
          <p:cNvPicPr>
            <a:picLocks noChangeAspect="1"/>
          </p:cNvPicPr>
          <p:nvPr/>
        </p:nvPicPr>
        <p:blipFill>
          <a:blip r:embed="rId4"/>
          <a:stretch>
            <a:fillRect/>
          </a:stretch>
        </p:blipFill>
        <p:spPr>
          <a:xfrm>
            <a:off x="184310" y="1400583"/>
            <a:ext cx="4244708" cy="4176122"/>
          </a:xfrm>
          <a:prstGeom prst="rect">
            <a:avLst/>
          </a:prstGeom>
        </p:spPr>
      </p:pic>
    </p:spTree>
    <p:extLst>
      <p:ext uri="{BB962C8B-B14F-4D97-AF65-F5344CB8AC3E}">
        <p14:creationId xmlns:p14="http://schemas.microsoft.com/office/powerpoint/2010/main" val="3559850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8" name="Content Placeholder 2">
            <a:extLst>
              <a:ext uri="{FF2B5EF4-FFF2-40B4-BE49-F238E27FC236}">
                <a16:creationId xmlns:a16="http://schemas.microsoft.com/office/drawing/2014/main" id="{E435D846-2352-151B-CE2B-D73B6475E87A}"/>
              </a:ext>
            </a:extLst>
          </p:cNvPr>
          <p:cNvSpPr txBox="1">
            <a:spLocks/>
          </p:cNvSpPr>
          <p:nvPr/>
        </p:nvSpPr>
        <p:spPr>
          <a:xfrm>
            <a:off x="318178" y="167229"/>
            <a:ext cx="7051266" cy="55591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Thống kê và so sánh chi tiêu giá cả theo từng mặt hàng theo giới tính</a:t>
            </a:r>
          </a:p>
        </p:txBody>
      </p:sp>
      <p:pic>
        <p:nvPicPr>
          <p:cNvPr id="10" name="Picture 9">
            <a:extLst>
              <a:ext uri="{FF2B5EF4-FFF2-40B4-BE49-F238E27FC236}">
                <a16:creationId xmlns:a16="http://schemas.microsoft.com/office/drawing/2014/main" id="{A9D928B4-9145-06A1-B125-ACF12F136603}"/>
              </a:ext>
            </a:extLst>
          </p:cNvPr>
          <p:cNvPicPr>
            <a:picLocks noChangeAspect="1"/>
          </p:cNvPicPr>
          <p:nvPr/>
        </p:nvPicPr>
        <p:blipFill>
          <a:blip r:embed="rId3"/>
          <a:stretch>
            <a:fillRect/>
          </a:stretch>
        </p:blipFill>
        <p:spPr>
          <a:xfrm>
            <a:off x="5262104" y="1370915"/>
            <a:ext cx="6531246" cy="4765776"/>
          </a:xfrm>
          <a:prstGeom prst="rect">
            <a:avLst/>
          </a:prstGeom>
        </p:spPr>
      </p:pic>
      <p:pic>
        <p:nvPicPr>
          <p:cNvPr id="12" name="Picture 11">
            <a:extLst>
              <a:ext uri="{FF2B5EF4-FFF2-40B4-BE49-F238E27FC236}">
                <a16:creationId xmlns:a16="http://schemas.microsoft.com/office/drawing/2014/main" id="{42D3EE4F-A4DA-77E2-B326-0AE537B2FADD}"/>
              </a:ext>
            </a:extLst>
          </p:cNvPr>
          <p:cNvPicPr>
            <a:picLocks noChangeAspect="1"/>
          </p:cNvPicPr>
          <p:nvPr/>
        </p:nvPicPr>
        <p:blipFill>
          <a:blip r:embed="rId4"/>
          <a:stretch>
            <a:fillRect/>
          </a:stretch>
        </p:blipFill>
        <p:spPr>
          <a:xfrm>
            <a:off x="645348" y="1156030"/>
            <a:ext cx="4289586" cy="5195546"/>
          </a:xfrm>
          <a:prstGeom prst="rect">
            <a:avLst/>
          </a:prstGeom>
        </p:spPr>
      </p:pic>
    </p:spTree>
    <p:extLst>
      <p:ext uri="{BB962C8B-B14F-4D97-AF65-F5344CB8AC3E}">
        <p14:creationId xmlns:p14="http://schemas.microsoft.com/office/powerpoint/2010/main" val="3016129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8" name="Content Placeholder 2">
            <a:extLst>
              <a:ext uri="{FF2B5EF4-FFF2-40B4-BE49-F238E27FC236}">
                <a16:creationId xmlns:a16="http://schemas.microsoft.com/office/drawing/2014/main" id="{E435D846-2352-151B-CE2B-D73B6475E87A}"/>
              </a:ext>
            </a:extLst>
          </p:cNvPr>
          <p:cNvSpPr txBox="1">
            <a:spLocks/>
          </p:cNvSpPr>
          <p:nvPr/>
        </p:nvSpPr>
        <p:spPr>
          <a:xfrm>
            <a:off x="325927" y="227033"/>
            <a:ext cx="11215868" cy="55591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Thống kê tần suất mua hàng theo độ tuổi</a:t>
            </a:r>
          </a:p>
        </p:txBody>
      </p:sp>
      <p:pic>
        <p:nvPicPr>
          <p:cNvPr id="10" name="Picture 9">
            <a:extLst>
              <a:ext uri="{FF2B5EF4-FFF2-40B4-BE49-F238E27FC236}">
                <a16:creationId xmlns:a16="http://schemas.microsoft.com/office/drawing/2014/main" id="{A9A80FB0-7193-45BB-AC76-F2B5FE70FF5D}"/>
              </a:ext>
            </a:extLst>
          </p:cNvPr>
          <p:cNvPicPr>
            <a:picLocks noChangeAspect="1"/>
          </p:cNvPicPr>
          <p:nvPr/>
        </p:nvPicPr>
        <p:blipFill>
          <a:blip r:embed="rId3"/>
          <a:stretch>
            <a:fillRect/>
          </a:stretch>
        </p:blipFill>
        <p:spPr>
          <a:xfrm>
            <a:off x="4934289" y="824934"/>
            <a:ext cx="7126840" cy="5917696"/>
          </a:xfrm>
          <a:prstGeom prst="rect">
            <a:avLst/>
          </a:prstGeom>
        </p:spPr>
      </p:pic>
      <p:pic>
        <p:nvPicPr>
          <p:cNvPr id="12" name="Picture 11">
            <a:extLst>
              <a:ext uri="{FF2B5EF4-FFF2-40B4-BE49-F238E27FC236}">
                <a16:creationId xmlns:a16="http://schemas.microsoft.com/office/drawing/2014/main" id="{F46D9E2B-6317-C17C-9490-D064E32250D9}"/>
              </a:ext>
            </a:extLst>
          </p:cNvPr>
          <p:cNvPicPr>
            <a:picLocks noChangeAspect="1"/>
          </p:cNvPicPr>
          <p:nvPr/>
        </p:nvPicPr>
        <p:blipFill>
          <a:blip r:embed="rId4"/>
          <a:stretch>
            <a:fillRect/>
          </a:stretch>
        </p:blipFill>
        <p:spPr>
          <a:xfrm>
            <a:off x="650205" y="1161853"/>
            <a:ext cx="3238781" cy="4534293"/>
          </a:xfrm>
          <a:prstGeom prst="rect">
            <a:avLst/>
          </a:prstGeom>
        </p:spPr>
      </p:pic>
    </p:spTree>
    <p:extLst>
      <p:ext uri="{BB962C8B-B14F-4D97-AF65-F5344CB8AC3E}">
        <p14:creationId xmlns:p14="http://schemas.microsoft.com/office/powerpoint/2010/main" val="3504693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8" name="Content Placeholder 2">
            <a:extLst>
              <a:ext uri="{FF2B5EF4-FFF2-40B4-BE49-F238E27FC236}">
                <a16:creationId xmlns:a16="http://schemas.microsoft.com/office/drawing/2014/main" id="{E435D846-2352-151B-CE2B-D73B6475E87A}"/>
              </a:ext>
            </a:extLst>
          </p:cNvPr>
          <p:cNvSpPr txBox="1">
            <a:spLocks/>
          </p:cNvSpPr>
          <p:nvPr/>
        </p:nvSpPr>
        <p:spPr>
          <a:xfrm>
            <a:off x="147696" y="258030"/>
            <a:ext cx="11215868" cy="55591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Thống kê biến động doanh số chung theo tháng</a:t>
            </a:r>
          </a:p>
        </p:txBody>
      </p:sp>
      <p:pic>
        <p:nvPicPr>
          <p:cNvPr id="10" name="Picture 9">
            <a:extLst>
              <a:ext uri="{FF2B5EF4-FFF2-40B4-BE49-F238E27FC236}">
                <a16:creationId xmlns:a16="http://schemas.microsoft.com/office/drawing/2014/main" id="{E353992F-3F09-0D8C-B5C4-080FBC7EC951}"/>
              </a:ext>
            </a:extLst>
          </p:cNvPr>
          <p:cNvPicPr>
            <a:picLocks noChangeAspect="1"/>
          </p:cNvPicPr>
          <p:nvPr/>
        </p:nvPicPr>
        <p:blipFill>
          <a:blip r:embed="rId3"/>
          <a:stretch>
            <a:fillRect/>
          </a:stretch>
        </p:blipFill>
        <p:spPr>
          <a:xfrm>
            <a:off x="5523786" y="950712"/>
            <a:ext cx="6433032" cy="5341600"/>
          </a:xfrm>
          <a:prstGeom prst="rect">
            <a:avLst/>
          </a:prstGeom>
        </p:spPr>
      </p:pic>
      <p:pic>
        <p:nvPicPr>
          <p:cNvPr id="12" name="Picture 11">
            <a:extLst>
              <a:ext uri="{FF2B5EF4-FFF2-40B4-BE49-F238E27FC236}">
                <a16:creationId xmlns:a16="http://schemas.microsoft.com/office/drawing/2014/main" id="{483BC490-50E7-EED0-DF18-62F3F502940C}"/>
              </a:ext>
            </a:extLst>
          </p:cNvPr>
          <p:cNvPicPr>
            <a:picLocks noChangeAspect="1"/>
          </p:cNvPicPr>
          <p:nvPr/>
        </p:nvPicPr>
        <p:blipFill>
          <a:blip r:embed="rId4"/>
          <a:stretch>
            <a:fillRect/>
          </a:stretch>
        </p:blipFill>
        <p:spPr>
          <a:xfrm>
            <a:off x="728132" y="1253670"/>
            <a:ext cx="3017782" cy="4869602"/>
          </a:xfrm>
          <a:prstGeom prst="rect">
            <a:avLst/>
          </a:prstGeom>
        </p:spPr>
      </p:pic>
    </p:spTree>
    <p:extLst>
      <p:ext uri="{BB962C8B-B14F-4D97-AF65-F5344CB8AC3E}">
        <p14:creationId xmlns:p14="http://schemas.microsoft.com/office/powerpoint/2010/main" val="1341265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8" name="Content Placeholder 2">
            <a:extLst>
              <a:ext uri="{FF2B5EF4-FFF2-40B4-BE49-F238E27FC236}">
                <a16:creationId xmlns:a16="http://schemas.microsoft.com/office/drawing/2014/main" id="{E435D846-2352-151B-CE2B-D73B6475E87A}"/>
              </a:ext>
            </a:extLst>
          </p:cNvPr>
          <p:cNvSpPr txBox="1">
            <a:spLocks/>
          </p:cNvSpPr>
          <p:nvPr/>
        </p:nvSpPr>
        <p:spPr>
          <a:xfrm>
            <a:off x="302680" y="167229"/>
            <a:ext cx="7291489" cy="55591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Thống kê biến động doanh số theo năm và theo tháng</a:t>
            </a:r>
          </a:p>
        </p:txBody>
      </p:sp>
      <p:pic>
        <p:nvPicPr>
          <p:cNvPr id="10" name="Picture 9">
            <a:extLst>
              <a:ext uri="{FF2B5EF4-FFF2-40B4-BE49-F238E27FC236}">
                <a16:creationId xmlns:a16="http://schemas.microsoft.com/office/drawing/2014/main" id="{2E683295-85D2-90C1-0304-60CB8C468810}"/>
              </a:ext>
            </a:extLst>
          </p:cNvPr>
          <p:cNvPicPr>
            <a:picLocks noChangeAspect="1"/>
          </p:cNvPicPr>
          <p:nvPr/>
        </p:nvPicPr>
        <p:blipFill>
          <a:blip r:embed="rId3"/>
          <a:stretch>
            <a:fillRect/>
          </a:stretch>
        </p:blipFill>
        <p:spPr>
          <a:xfrm>
            <a:off x="2439590" y="678931"/>
            <a:ext cx="6862944" cy="5698573"/>
          </a:xfrm>
          <a:prstGeom prst="rect">
            <a:avLst/>
          </a:prstGeom>
        </p:spPr>
      </p:pic>
      <p:pic>
        <p:nvPicPr>
          <p:cNvPr id="12" name="Picture 11">
            <a:extLst>
              <a:ext uri="{FF2B5EF4-FFF2-40B4-BE49-F238E27FC236}">
                <a16:creationId xmlns:a16="http://schemas.microsoft.com/office/drawing/2014/main" id="{EB4681F9-95FE-3965-F4DE-0528E0500EBD}"/>
              </a:ext>
            </a:extLst>
          </p:cNvPr>
          <p:cNvPicPr>
            <a:picLocks noChangeAspect="1"/>
          </p:cNvPicPr>
          <p:nvPr/>
        </p:nvPicPr>
        <p:blipFill>
          <a:blip r:embed="rId4"/>
          <a:stretch>
            <a:fillRect/>
          </a:stretch>
        </p:blipFill>
        <p:spPr>
          <a:xfrm>
            <a:off x="9541087" y="429456"/>
            <a:ext cx="2495265" cy="6261315"/>
          </a:xfrm>
          <a:prstGeom prst="rect">
            <a:avLst/>
          </a:prstGeom>
        </p:spPr>
      </p:pic>
    </p:spTree>
    <p:extLst>
      <p:ext uri="{BB962C8B-B14F-4D97-AF65-F5344CB8AC3E}">
        <p14:creationId xmlns:p14="http://schemas.microsoft.com/office/powerpoint/2010/main" val="379449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8" name="Content Placeholder 2">
            <a:extLst>
              <a:ext uri="{FF2B5EF4-FFF2-40B4-BE49-F238E27FC236}">
                <a16:creationId xmlns:a16="http://schemas.microsoft.com/office/drawing/2014/main" id="{E435D846-2352-151B-CE2B-D73B6475E87A}"/>
              </a:ext>
            </a:extLst>
          </p:cNvPr>
          <p:cNvSpPr txBox="1">
            <a:spLocks/>
          </p:cNvSpPr>
          <p:nvPr/>
        </p:nvSpPr>
        <p:spPr>
          <a:xfrm>
            <a:off x="296255" y="380965"/>
            <a:ext cx="11215868" cy="55591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Xây dựng mô hình máy học sử dụng Hồi quy tuyến tính để dự báo:</a:t>
            </a:r>
          </a:p>
          <a:p>
            <a:pPr lvl="1" algn="just">
              <a:buFont typeface="Arial" panose="020B0604020202020204" pitchFamily="34" charset="0"/>
              <a:buChar char="•"/>
            </a:pPr>
            <a:r>
              <a:rPr lang="en-US" sz="2400">
                <a:latin typeface="Cambria" panose="02040503050406030204" pitchFamily="18" charset="0"/>
              </a:rPr>
              <a:t>Dự báo khả năng chi tiêu (</a:t>
            </a:r>
            <a:r>
              <a:rPr lang="en-US" sz="2400" b="1">
                <a:latin typeface="Cambria" panose="02040503050406030204" pitchFamily="18" charset="0"/>
              </a:rPr>
              <a:t>price</a:t>
            </a:r>
            <a:r>
              <a:rPr lang="en-US" sz="2400">
                <a:latin typeface="Cambria" panose="02040503050406030204" pitchFamily="18" charset="0"/>
              </a:rPr>
              <a:t>) dựa vào  </a:t>
            </a:r>
            <a:r>
              <a:rPr lang="en-US" sz="2400" b="1">
                <a:latin typeface="Cambria" panose="02040503050406030204" pitchFamily="18" charset="0"/>
              </a:rPr>
              <a:t>Giới tính(gender) </a:t>
            </a:r>
            <a:r>
              <a:rPr lang="en-US" sz="2400">
                <a:latin typeface="Cambria" panose="02040503050406030204" pitchFamily="18" charset="0"/>
              </a:rPr>
              <a:t>và </a:t>
            </a:r>
            <a:r>
              <a:rPr lang="en-US" sz="2400" b="1">
                <a:latin typeface="Cambria" panose="02040503050406030204" pitchFamily="18" charset="0"/>
              </a:rPr>
              <a:t>độ tuổi(age)</a:t>
            </a:r>
          </a:p>
          <a:p>
            <a:pPr lvl="1" algn="just">
              <a:buFont typeface="Arial" panose="020B0604020202020204" pitchFamily="34" charset="0"/>
              <a:buChar char="•"/>
            </a:pPr>
            <a:r>
              <a:rPr lang="en-US" sz="2400">
                <a:latin typeface="Cambria" panose="02040503050406030204" pitchFamily="18" charset="0"/>
              </a:rPr>
              <a:t>Dự báo khả năng chi tiêu (</a:t>
            </a:r>
            <a:r>
              <a:rPr lang="en-US" sz="2400" b="1">
                <a:latin typeface="Cambria" panose="02040503050406030204" pitchFamily="18" charset="0"/>
              </a:rPr>
              <a:t>price</a:t>
            </a:r>
            <a:r>
              <a:rPr lang="en-US" sz="2400">
                <a:latin typeface="Cambria" panose="02040503050406030204" pitchFamily="18" charset="0"/>
              </a:rPr>
              <a:t>) dựa vào  </a:t>
            </a:r>
            <a:r>
              <a:rPr lang="en-US" sz="2400" b="1">
                <a:latin typeface="Cambria" panose="02040503050406030204" pitchFamily="18" charset="0"/>
              </a:rPr>
              <a:t>Giới tính(gender), độ tuổi(age) </a:t>
            </a:r>
            <a:r>
              <a:rPr lang="en-US" sz="2400">
                <a:latin typeface="Cambria" panose="02040503050406030204" pitchFamily="18" charset="0"/>
              </a:rPr>
              <a:t>và phương thức thanh toán </a:t>
            </a:r>
            <a:r>
              <a:rPr lang="en-US" sz="2400" b="1">
                <a:latin typeface="Cambria" panose="02040503050406030204" pitchFamily="18" charset="0"/>
              </a:rPr>
              <a:t>(payment_method)</a:t>
            </a:r>
            <a:endParaRPr lang="en-US" sz="2400">
              <a:latin typeface="Cambria" panose="02040503050406030204" pitchFamily="18" charset="0"/>
            </a:endParaRPr>
          </a:p>
        </p:txBody>
      </p:sp>
      <p:pic>
        <p:nvPicPr>
          <p:cNvPr id="10" name="Picture 9">
            <a:extLst>
              <a:ext uri="{FF2B5EF4-FFF2-40B4-BE49-F238E27FC236}">
                <a16:creationId xmlns:a16="http://schemas.microsoft.com/office/drawing/2014/main" id="{359B414A-70A7-300B-1DD5-BAD87F77819E}"/>
              </a:ext>
            </a:extLst>
          </p:cNvPr>
          <p:cNvPicPr>
            <a:picLocks noChangeAspect="1"/>
          </p:cNvPicPr>
          <p:nvPr/>
        </p:nvPicPr>
        <p:blipFill rotWithShape="1">
          <a:blip r:embed="rId3"/>
          <a:srcRect t="59857"/>
          <a:stretch/>
        </p:blipFill>
        <p:spPr>
          <a:xfrm>
            <a:off x="999351" y="3809188"/>
            <a:ext cx="7788315" cy="1306258"/>
          </a:xfrm>
          <a:prstGeom prst="rect">
            <a:avLst/>
          </a:prstGeom>
        </p:spPr>
      </p:pic>
      <p:pic>
        <p:nvPicPr>
          <p:cNvPr id="12" name="Picture 11">
            <a:extLst>
              <a:ext uri="{FF2B5EF4-FFF2-40B4-BE49-F238E27FC236}">
                <a16:creationId xmlns:a16="http://schemas.microsoft.com/office/drawing/2014/main" id="{B5BAF8F8-3293-06C4-D031-8F1A2A6DE7BA}"/>
              </a:ext>
            </a:extLst>
          </p:cNvPr>
          <p:cNvPicPr>
            <a:picLocks noChangeAspect="1"/>
          </p:cNvPicPr>
          <p:nvPr/>
        </p:nvPicPr>
        <p:blipFill>
          <a:blip r:embed="rId4"/>
          <a:stretch>
            <a:fillRect/>
          </a:stretch>
        </p:blipFill>
        <p:spPr>
          <a:xfrm>
            <a:off x="4022318" y="5034605"/>
            <a:ext cx="7795936" cy="1249788"/>
          </a:xfrm>
          <a:prstGeom prst="rect">
            <a:avLst/>
          </a:prstGeom>
        </p:spPr>
      </p:pic>
      <p:pic>
        <p:nvPicPr>
          <p:cNvPr id="13" name="Picture 12">
            <a:extLst>
              <a:ext uri="{FF2B5EF4-FFF2-40B4-BE49-F238E27FC236}">
                <a16:creationId xmlns:a16="http://schemas.microsoft.com/office/drawing/2014/main" id="{6091976C-14AF-49F7-42D6-95F864307E96}"/>
              </a:ext>
            </a:extLst>
          </p:cNvPr>
          <p:cNvPicPr>
            <a:picLocks noChangeAspect="1"/>
          </p:cNvPicPr>
          <p:nvPr/>
        </p:nvPicPr>
        <p:blipFill rotWithShape="1">
          <a:blip r:embed="rId3"/>
          <a:srcRect r="61919" b="55066"/>
          <a:stretch/>
        </p:blipFill>
        <p:spPr>
          <a:xfrm>
            <a:off x="4893509" y="2245068"/>
            <a:ext cx="2965845" cy="1462150"/>
          </a:xfrm>
          <a:prstGeom prst="rect">
            <a:avLst/>
          </a:prstGeom>
        </p:spPr>
      </p:pic>
    </p:spTree>
    <p:extLst>
      <p:ext uri="{BB962C8B-B14F-4D97-AF65-F5344CB8AC3E}">
        <p14:creationId xmlns:p14="http://schemas.microsoft.com/office/powerpoint/2010/main" val="335131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8" name="Content Placeholder 2">
            <a:extLst>
              <a:ext uri="{FF2B5EF4-FFF2-40B4-BE49-F238E27FC236}">
                <a16:creationId xmlns:a16="http://schemas.microsoft.com/office/drawing/2014/main" id="{E435D846-2352-151B-CE2B-D73B6475E87A}"/>
              </a:ext>
            </a:extLst>
          </p:cNvPr>
          <p:cNvSpPr txBox="1">
            <a:spLocks/>
          </p:cNvSpPr>
          <p:nvPr/>
        </p:nvSpPr>
        <p:spPr>
          <a:xfrm>
            <a:off x="333676" y="265779"/>
            <a:ext cx="5036487" cy="55591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Xây dựng mô hình máy học để gom cụm khách hàng theo các tiêu chí: </a:t>
            </a:r>
            <a:r>
              <a:rPr lang="en-US" sz="2800" b="1">
                <a:latin typeface="Cambria" panose="02040503050406030204" pitchFamily="18" charset="0"/>
              </a:rPr>
              <a:t>gender</a:t>
            </a:r>
            <a:r>
              <a:rPr lang="en-US" sz="2800">
                <a:latin typeface="Cambria" panose="02040503050406030204" pitchFamily="18" charset="0"/>
              </a:rPr>
              <a:t>, </a:t>
            </a:r>
            <a:r>
              <a:rPr lang="en-US" sz="2800" b="1">
                <a:latin typeface="Cambria" panose="02040503050406030204" pitchFamily="18" charset="0"/>
              </a:rPr>
              <a:t>age</a:t>
            </a:r>
            <a:r>
              <a:rPr lang="en-US" sz="2800">
                <a:latin typeface="Cambria" panose="02040503050406030204" pitchFamily="18" charset="0"/>
              </a:rPr>
              <a:t>, </a:t>
            </a:r>
            <a:r>
              <a:rPr lang="en-US" sz="2800" b="1">
                <a:latin typeface="Cambria" panose="02040503050406030204" pitchFamily="18" charset="0"/>
              </a:rPr>
              <a:t>payment_method</a:t>
            </a:r>
            <a:endParaRPr lang="vi-VN" sz="2800" b="1" dirty="0">
              <a:latin typeface="Cambria" panose="02040503050406030204" pitchFamily="18" charset="0"/>
            </a:endParaRPr>
          </a:p>
        </p:txBody>
      </p:sp>
      <p:pic>
        <p:nvPicPr>
          <p:cNvPr id="10" name="Picture 9">
            <a:extLst>
              <a:ext uri="{FF2B5EF4-FFF2-40B4-BE49-F238E27FC236}">
                <a16:creationId xmlns:a16="http://schemas.microsoft.com/office/drawing/2014/main" id="{5ED2FCC3-ED0A-3F2F-CF02-4BBBEEA81533}"/>
              </a:ext>
            </a:extLst>
          </p:cNvPr>
          <p:cNvPicPr>
            <a:picLocks noChangeAspect="1"/>
          </p:cNvPicPr>
          <p:nvPr/>
        </p:nvPicPr>
        <p:blipFill>
          <a:blip r:embed="rId3"/>
          <a:stretch>
            <a:fillRect/>
          </a:stretch>
        </p:blipFill>
        <p:spPr>
          <a:xfrm>
            <a:off x="5654695" y="591999"/>
            <a:ext cx="4731394" cy="5837364"/>
          </a:xfrm>
          <a:prstGeom prst="rect">
            <a:avLst/>
          </a:prstGeom>
        </p:spPr>
      </p:pic>
    </p:spTree>
    <p:extLst>
      <p:ext uri="{BB962C8B-B14F-4D97-AF65-F5344CB8AC3E}">
        <p14:creationId xmlns:p14="http://schemas.microsoft.com/office/powerpoint/2010/main" val="2665556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8" name="Content Placeholder 2">
            <a:extLst>
              <a:ext uri="{FF2B5EF4-FFF2-40B4-BE49-F238E27FC236}">
                <a16:creationId xmlns:a16="http://schemas.microsoft.com/office/drawing/2014/main" id="{E435D846-2352-151B-CE2B-D73B6475E87A}"/>
              </a:ext>
            </a:extLst>
          </p:cNvPr>
          <p:cNvSpPr txBox="1">
            <a:spLocks/>
          </p:cNvSpPr>
          <p:nvPr/>
        </p:nvSpPr>
        <p:spPr>
          <a:xfrm>
            <a:off x="186442" y="320023"/>
            <a:ext cx="11414039" cy="55591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Xây dựng mô hình máy học để gom cụm khách hàng theo các tiêu chí: </a:t>
            </a:r>
            <a:r>
              <a:rPr lang="en-US" sz="2800" b="1">
                <a:latin typeface="Cambria" panose="02040503050406030204" pitchFamily="18" charset="0"/>
              </a:rPr>
              <a:t>gender</a:t>
            </a:r>
            <a:r>
              <a:rPr lang="en-US" sz="2800">
                <a:latin typeface="Cambria" panose="02040503050406030204" pitchFamily="18" charset="0"/>
              </a:rPr>
              <a:t>, </a:t>
            </a:r>
            <a:r>
              <a:rPr lang="en-US" sz="2800" b="1">
                <a:latin typeface="Cambria" panose="02040503050406030204" pitchFamily="18" charset="0"/>
              </a:rPr>
              <a:t>age</a:t>
            </a:r>
            <a:r>
              <a:rPr lang="en-US" sz="2800">
                <a:latin typeface="Cambria" panose="02040503050406030204" pitchFamily="18" charset="0"/>
              </a:rPr>
              <a:t>, </a:t>
            </a:r>
            <a:r>
              <a:rPr lang="en-US" sz="2800" b="1">
                <a:latin typeface="Cambria" panose="02040503050406030204" pitchFamily="18" charset="0"/>
              </a:rPr>
              <a:t>payment_method</a:t>
            </a:r>
            <a:endParaRPr lang="vi-VN" sz="2800" b="1" dirty="0">
              <a:latin typeface="Cambria" panose="02040503050406030204" pitchFamily="18" charset="0"/>
            </a:endParaRPr>
          </a:p>
        </p:txBody>
      </p:sp>
      <p:pic>
        <p:nvPicPr>
          <p:cNvPr id="11" name="Picture 10">
            <a:extLst>
              <a:ext uri="{FF2B5EF4-FFF2-40B4-BE49-F238E27FC236}">
                <a16:creationId xmlns:a16="http://schemas.microsoft.com/office/drawing/2014/main" id="{5896CBD0-E51C-31CD-CB03-59AE996699B9}"/>
              </a:ext>
            </a:extLst>
          </p:cNvPr>
          <p:cNvPicPr>
            <a:picLocks noChangeAspect="1"/>
          </p:cNvPicPr>
          <p:nvPr/>
        </p:nvPicPr>
        <p:blipFill>
          <a:blip r:embed="rId3"/>
          <a:stretch>
            <a:fillRect/>
          </a:stretch>
        </p:blipFill>
        <p:spPr>
          <a:xfrm>
            <a:off x="1296559" y="1374616"/>
            <a:ext cx="9939712" cy="4405881"/>
          </a:xfrm>
          <a:prstGeom prst="rect">
            <a:avLst/>
          </a:prstGeom>
        </p:spPr>
      </p:pic>
      <p:sp>
        <p:nvSpPr>
          <p:cNvPr id="12" name="Speech Bubble: Oval 11">
            <a:extLst>
              <a:ext uri="{FF2B5EF4-FFF2-40B4-BE49-F238E27FC236}">
                <a16:creationId xmlns:a16="http://schemas.microsoft.com/office/drawing/2014/main" id="{09B66649-E0A3-D17D-468E-92558E4E6471}"/>
              </a:ext>
            </a:extLst>
          </p:cNvPr>
          <p:cNvSpPr/>
          <p:nvPr/>
        </p:nvSpPr>
        <p:spPr>
          <a:xfrm>
            <a:off x="4626242" y="4161295"/>
            <a:ext cx="1015139" cy="619932"/>
          </a:xfrm>
          <a:prstGeom prst="wedgeEllipseCallout">
            <a:avLst>
              <a:gd name="adj1" fmla="val -62725"/>
              <a:gd name="adj2" fmla="val 625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t>elbow</a:t>
            </a:r>
          </a:p>
        </p:txBody>
      </p:sp>
    </p:spTree>
    <p:extLst>
      <p:ext uri="{BB962C8B-B14F-4D97-AF65-F5344CB8AC3E}">
        <p14:creationId xmlns:p14="http://schemas.microsoft.com/office/powerpoint/2010/main" val="449115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grpSp>
        <p:nvGrpSpPr>
          <p:cNvPr id="2" name="Group 1">
            <a:extLst>
              <a:ext uri="{FF2B5EF4-FFF2-40B4-BE49-F238E27FC236}">
                <a16:creationId xmlns:a16="http://schemas.microsoft.com/office/drawing/2014/main" id="{064DE7AC-7E06-0676-5ECD-FC6C1493BAE0}"/>
              </a:ext>
            </a:extLst>
          </p:cNvPr>
          <p:cNvGrpSpPr/>
          <p:nvPr/>
        </p:nvGrpSpPr>
        <p:grpSpPr>
          <a:xfrm>
            <a:off x="152400" y="304948"/>
            <a:ext cx="4620576" cy="508000"/>
            <a:chOff x="789624" y="1191463"/>
            <a:chExt cx="4620576" cy="508000"/>
          </a:xfrm>
        </p:grpSpPr>
        <p:sp>
          <p:nvSpPr>
            <p:cNvPr id="3" name="AutoShape 52">
              <a:extLst>
                <a:ext uri="{FF2B5EF4-FFF2-40B4-BE49-F238E27FC236}">
                  <a16:creationId xmlns:a16="http://schemas.microsoft.com/office/drawing/2014/main" id="{CE8F9F40-61DD-7346-4703-DCCB057B485F}"/>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Mục tiêu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F3AC4A-5305-6F96-8C18-43C5D74712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357810E-BD83-454E-8106-65298F2614B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40B8BB5-8211-291C-7847-C32187EE633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4C26AE9A-9DD8-7E15-041C-437165D9822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215868"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vi-VN" sz="2800" dirty="0">
                <a:latin typeface="Cambria" panose="02040503050406030204" pitchFamily="18" charset="0"/>
              </a:rPr>
              <a:t>Sinh </a:t>
            </a:r>
            <a:r>
              <a:rPr lang="vi-VN" sz="2800">
                <a:latin typeface="Cambria" panose="02040503050406030204" pitchFamily="18" charset="0"/>
              </a:rPr>
              <a:t>viên </a:t>
            </a:r>
            <a:r>
              <a:rPr lang="en-US" sz="2800">
                <a:latin typeface="Cambria" panose="02040503050406030204" pitchFamily="18" charset="0"/>
              </a:rPr>
              <a:t>tích hợp được mô hình máy học vào một dự án cùng chủng loại</a:t>
            </a:r>
            <a:r>
              <a:rPr lang="vi-VN" sz="2800">
                <a:latin typeface="Cambria" panose="02040503050406030204" pitchFamily="18" charset="0"/>
              </a:rPr>
              <a:t>.</a:t>
            </a:r>
            <a:r>
              <a:rPr lang="en-US" sz="2800">
                <a:latin typeface="Cambria" panose="02040503050406030204" pitchFamily="18" charset="0"/>
              </a:rPr>
              <a:t> Hoặc biết cách tìm kiếm giải pháp phù hợp với thực tiễn.</a:t>
            </a:r>
          </a:p>
          <a:p>
            <a:pPr algn="just">
              <a:buFont typeface="Wingdings" panose="05000000000000000000" pitchFamily="2" charset="2"/>
              <a:buChar char="ü"/>
            </a:pPr>
            <a:r>
              <a:rPr lang="en-US" sz="2800">
                <a:latin typeface="Cambria" panose="02040503050406030204" pitchFamily="18" charset="0"/>
              </a:rPr>
              <a:t>Thiết kế được giao diện phù hợp để triển khai mô hình máy học trên hệ thống.</a:t>
            </a:r>
          </a:p>
          <a:p>
            <a:pPr algn="just">
              <a:buFont typeface="Wingdings" panose="05000000000000000000" pitchFamily="2" charset="2"/>
              <a:buChar char="ü"/>
            </a:pPr>
            <a:r>
              <a:rPr lang="en-US" sz="2800">
                <a:latin typeface="Cambria" panose="02040503050406030204" pitchFamily="18" charset="0"/>
              </a:rPr>
              <a:t>Thực hiện được đầy đủ các bước quan trọng và cần thiết trong chu trình phát triển mô hình máy học.</a:t>
            </a:r>
          </a:p>
          <a:p>
            <a:pPr algn="just">
              <a:buFont typeface="Wingdings" panose="05000000000000000000" pitchFamily="2" charset="2"/>
              <a:buChar char="ü"/>
            </a:pPr>
            <a:r>
              <a:rPr lang="en-US" sz="2800">
                <a:latin typeface="Cambria" panose="02040503050406030204" pitchFamily="18" charset="0"/>
              </a:rPr>
              <a:t>Ứng dụng được các Widgets từ cơ bản đến nâng cao của PyQt6 vào phát triển phần mềm.</a:t>
            </a:r>
          </a:p>
          <a:p>
            <a:pPr algn="just">
              <a:buFont typeface="Wingdings" panose="05000000000000000000" pitchFamily="2" charset="2"/>
              <a:buChar char="ü"/>
            </a:pPr>
            <a:r>
              <a:rPr lang="en-US" sz="2800">
                <a:latin typeface="Cambria" panose="02040503050406030204" pitchFamily="18" charset="0"/>
              </a:rPr>
              <a:t>Triệu gọi được mô hình máy học và hiển thị các kết quả tương ứng lên các Wigets trong PyQt6.</a:t>
            </a:r>
            <a:endParaRPr lang="vi-VN" sz="2800" dirty="0">
              <a:latin typeface="Cambria" panose="02040503050406030204" pitchFamily="18" charset="0"/>
            </a:endParaRPr>
          </a:p>
        </p:txBody>
      </p:sp>
    </p:spTree>
    <p:extLst>
      <p:ext uri="{BB962C8B-B14F-4D97-AF65-F5344CB8AC3E}">
        <p14:creationId xmlns:p14="http://schemas.microsoft.com/office/powerpoint/2010/main" val="3703145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8" name="Content Placeholder 2">
            <a:extLst>
              <a:ext uri="{FF2B5EF4-FFF2-40B4-BE49-F238E27FC236}">
                <a16:creationId xmlns:a16="http://schemas.microsoft.com/office/drawing/2014/main" id="{E435D846-2352-151B-CE2B-D73B6475E87A}"/>
              </a:ext>
            </a:extLst>
          </p:cNvPr>
          <p:cNvSpPr txBox="1">
            <a:spLocks/>
          </p:cNvSpPr>
          <p:nvPr/>
        </p:nvSpPr>
        <p:spPr>
          <a:xfrm>
            <a:off x="201941" y="351020"/>
            <a:ext cx="11414039" cy="55591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Xây dựng mô hình máy học để gom cụm khách hàng theo các tiêu chí: </a:t>
            </a:r>
            <a:r>
              <a:rPr lang="en-US" sz="2800" b="1">
                <a:latin typeface="Cambria" panose="02040503050406030204" pitchFamily="18" charset="0"/>
              </a:rPr>
              <a:t>gender</a:t>
            </a:r>
            <a:r>
              <a:rPr lang="en-US" sz="2800">
                <a:latin typeface="Cambria" panose="02040503050406030204" pitchFamily="18" charset="0"/>
              </a:rPr>
              <a:t>, </a:t>
            </a:r>
            <a:r>
              <a:rPr lang="en-US" sz="2800" b="1">
                <a:latin typeface="Cambria" panose="02040503050406030204" pitchFamily="18" charset="0"/>
              </a:rPr>
              <a:t>age</a:t>
            </a:r>
            <a:r>
              <a:rPr lang="en-US" sz="2800">
                <a:latin typeface="Cambria" panose="02040503050406030204" pitchFamily="18" charset="0"/>
              </a:rPr>
              <a:t>, </a:t>
            </a:r>
            <a:r>
              <a:rPr lang="en-US" sz="2800" b="1">
                <a:latin typeface="Cambria" panose="02040503050406030204" pitchFamily="18" charset="0"/>
              </a:rPr>
              <a:t>payment_method</a:t>
            </a:r>
            <a:endParaRPr lang="vi-VN" sz="2800" b="1" dirty="0">
              <a:latin typeface="Cambria" panose="02040503050406030204" pitchFamily="18" charset="0"/>
            </a:endParaRPr>
          </a:p>
        </p:txBody>
      </p:sp>
      <p:pic>
        <p:nvPicPr>
          <p:cNvPr id="10" name="Picture 9">
            <a:extLst>
              <a:ext uri="{FF2B5EF4-FFF2-40B4-BE49-F238E27FC236}">
                <a16:creationId xmlns:a16="http://schemas.microsoft.com/office/drawing/2014/main" id="{C9AD35B7-3322-6FBC-C7CC-27EF78509C2B}"/>
              </a:ext>
            </a:extLst>
          </p:cNvPr>
          <p:cNvPicPr>
            <a:picLocks noChangeAspect="1"/>
          </p:cNvPicPr>
          <p:nvPr/>
        </p:nvPicPr>
        <p:blipFill>
          <a:blip r:embed="rId3"/>
          <a:stretch>
            <a:fillRect/>
          </a:stretch>
        </p:blipFill>
        <p:spPr>
          <a:xfrm>
            <a:off x="4090319" y="1345897"/>
            <a:ext cx="5100176" cy="5214170"/>
          </a:xfrm>
          <a:prstGeom prst="rect">
            <a:avLst/>
          </a:prstGeom>
        </p:spPr>
      </p:pic>
    </p:spTree>
    <p:extLst>
      <p:ext uri="{BB962C8B-B14F-4D97-AF65-F5344CB8AC3E}">
        <p14:creationId xmlns:p14="http://schemas.microsoft.com/office/powerpoint/2010/main" val="3061825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8" name="Content Placeholder 2">
            <a:extLst>
              <a:ext uri="{FF2B5EF4-FFF2-40B4-BE49-F238E27FC236}">
                <a16:creationId xmlns:a16="http://schemas.microsoft.com/office/drawing/2014/main" id="{E435D846-2352-151B-CE2B-D73B6475E87A}"/>
              </a:ext>
            </a:extLst>
          </p:cNvPr>
          <p:cNvSpPr txBox="1">
            <a:spLocks/>
          </p:cNvSpPr>
          <p:nvPr/>
        </p:nvSpPr>
        <p:spPr>
          <a:xfrm>
            <a:off x="201941" y="351020"/>
            <a:ext cx="11414039" cy="55591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Xây dựng mô hình máy học để gom cụm khách hàng theo các tiêu chí: </a:t>
            </a:r>
            <a:r>
              <a:rPr lang="en-US" sz="2800" b="1">
                <a:latin typeface="Cambria" panose="02040503050406030204" pitchFamily="18" charset="0"/>
              </a:rPr>
              <a:t>gender</a:t>
            </a:r>
            <a:r>
              <a:rPr lang="en-US" sz="2800">
                <a:latin typeface="Cambria" panose="02040503050406030204" pitchFamily="18" charset="0"/>
              </a:rPr>
              <a:t>, </a:t>
            </a:r>
            <a:r>
              <a:rPr lang="en-US" sz="2800" b="1">
                <a:latin typeface="Cambria" panose="02040503050406030204" pitchFamily="18" charset="0"/>
              </a:rPr>
              <a:t>age</a:t>
            </a:r>
            <a:r>
              <a:rPr lang="en-US" sz="2800">
                <a:latin typeface="Cambria" panose="02040503050406030204" pitchFamily="18" charset="0"/>
              </a:rPr>
              <a:t>, </a:t>
            </a:r>
            <a:r>
              <a:rPr lang="en-US" sz="2800" b="1">
                <a:latin typeface="Cambria" panose="02040503050406030204" pitchFamily="18" charset="0"/>
              </a:rPr>
              <a:t>payment_method</a:t>
            </a:r>
            <a:endParaRPr lang="vi-VN" sz="2800" b="1" dirty="0">
              <a:latin typeface="Cambria" panose="02040503050406030204" pitchFamily="18" charset="0"/>
            </a:endParaRPr>
          </a:p>
        </p:txBody>
      </p:sp>
      <p:pic>
        <p:nvPicPr>
          <p:cNvPr id="3" name="Picture 2">
            <a:extLst>
              <a:ext uri="{FF2B5EF4-FFF2-40B4-BE49-F238E27FC236}">
                <a16:creationId xmlns:a16="http://schemas.microsoft.com/office/drawing/2014/main" id="{64A5570D-FC60-F38B-4F0D-9D18F9CFB74C}"/>
              </a:ext>
            </a:extLst>
          </p:cNvPr>
          <p:cNvPicPr>
            <a:picLocks noChangeAspect="1"/>
          </p:cNvPicPr>
          <p:nvPr/>
        </p:nvPicPr>
        <p:blipFill>
          <a:blip r:embed="rId3"/>
          <a:stretch>
            <a:fillRect/>
          </a:stretch>
        </p:blipFill>
        <p:spPr>
          <a:xfrm>
            <a:off x="2483276" y="1300936"/>
            <a:ext cx="6849605" cy="5024710"/>
          </a:xfrm>
          <a:prstGeom prst="rect">
            <a:avLst/>
          </a:prstGeom>
        </p:spPr>
      </p:pic>
    </p:spTree>
    <p:extLst>
      <p:ext uri="{BB962C8B-B14F-4D97-AF65-F5344CB8AC3E}">
        <p14:creationId xmlns:p14="http://schemas.microsoft.com/office/powerpoint/2010/main" val="3122516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98437"/>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Câu hỏi ôn tập</a:t>
              </a: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TextBox 12">
            <a:extLst>
              <a:ext uri="{FF2B5EF4-FFF2-40B4-BE49-F238E27FC236}">
                <a16:creationId xmlns:a16="http://schemas.microsoft.com/office/drawing/2014/main" id="{2FC1FE93-CC5D-19B6-8B19-5376948B9341}"/>
              </a:ext>
            </a:extLst>
          </p:cNvPr>
          <p:cNvSpPr txBox="1"/>
          <p:nvPr/>
        </p:nvSpPr>
        <p:spPr>
          <a:xfrm>
            <a:off x="358272" y="867022"/>
            <a:ext cx="11564547" cy="3349956"/>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1:</a:t>
            </a:r>
            <a:r>
              <a:rPr lang="vi-VN" sz="2400" dirty="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Hãy </a:t>
            </a:r>
            <a:r>
              <a:rPr lang="en-US" sz="2400">
                <a:latin typeface="Times New Roman" panose="02020603050405020304" pitchFamily="18" charset="0"/>
                <a:cs typeface="Times New Roman" panose="02020603050405020304" pitchFamily="18" charset="0"/>
              </a:rPr>
              <a:t>đề xuất một mô hình máy học bất kỳ liên quan tới lĩnh vực kinh doanh bảo hiểm xe hơi.</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2</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Đề xuất cấu trúc dữ liệu liên quan tới lĩnh vực kinh doanh bảo hiểm xe hơi, hãy tạo lập một số dữ liệu để phục vụ cho mô hình máy học.</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3</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Trình bày kỹ thuật tích hợp mô hình máy học vào một hệ thống kinh doanh có sẵn.</a:t>
            </a:r>
          </a:p>
        </p:txBody>
      </p:sp>
    </p:spTree>
    <p:extLst>
      <p:ext uri="{BB962C8B-B14F-4D97-AF65-F5344CB8AC3E}">
        <p14:creationId xmlns:p14="http://schemas.microsoft.com/office/powerpoint/2010/main" val="4095774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47469"/>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Bài học tiếp theo</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a:extLst>
              <a:ext uri="{FF2B5EF4-FFF2-40B4-BE49-F238E27FC236}">
                <a16:creationId xmlns:a16="http://schemas.microsoft.com/office/drawing/2014/main" id="{60A82686-C648-5F3E-67A5-A79D3042FD96}"/>
              </a:ext>
            </a:extLst>
          </p:cNvPr>
          <p:cNvSpPr/>
          <p:nvPr/>
        </p:nvSpPr>
        <p:spPr>
          <a:xfrm>
            <a:off x="425026" y="859406"/>
            <a:ext cx="11341948" cy="2246769"/>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lgn="just">
              <a:buFont typeface="Wingdings" panose="05000000000000000000" pitchFamily="2" charset="2"/>
              <a:buChar char="v"/>
            </a:pPr>
            <a:r>
              <a:rPr lang="vi-VN" sz="2800">
                <a:latin typeface="Cambria" panose="02040503050406030204" pitchFamily="18" charset="0"/>
              </a:rPr>
              <a:t>7. Công nghệ máy học Microsoft</a:t>
            </a:r>
          </a:p>
          <a:p>
            <a:pPr marL="457200" indent="-457200" algn="just">
              <a:buFont typeface="Wingdings" panose="05000000000000000000" pitchFamily="2" charset="2"/>
              <a:buChar char="v"/>
            </a:pPr>
            <a:r>
              <a:rPr lang="vi-VN" sz="2800">
                <a:latin typeface="Cambria" panose="02040503050406030204" pitchFamily="18" charset="0"/>
              </a:rPr>
              <a:t>7.1. Công nghệ trực quan hóa người dùng</a:t>
            </a:r>
          </a:p>
          <a:p>
            <a:pPr marL="457200" indent="-457200" algn="just">
              <a:buFont typeface="Wingdings" panose="05000000000000000000" pitchFamily="2" charset="2"/>
              <a:buChar char="v"/>
            </a:pPr>
            <a:r>
              <a:rPr lang="vi-VN" sz="2800">
                <a:latin typeface="Cambria" panose="02040503050406030204" pitchFamily="18" charset="0"/>
              </a:rPr>
              <a:t>7.1.1. Các loại giao diện tương tác người dùng</a:t>
            </a:r>
          </a:p>
          <a:p>
            <a:pPr marL="457200" indent="-457200" algn="just">
              <a:buFont typeface="Wingdings" panose="05000000000000000000" pitchFamily="2" charset="2"/>
              <a:buChar char="v"/>
            </a:pPr>
            <a:r>
              <a:rPr lang="vi-VN" sz="2800">
                <a:latin typeface="Cambria" panose="02040503050406030204" pitchFamily="18" charset="0"/>
              </a:rPr>
              <a:t>7.1.2. Các Controls cơ bản</a:t>
            </a:r>
          </a:p>
          <a:p>
            <a:pPr marL="457200" indent="-457200" algn="just">
              <a:buFont typeface="Wingdings" panose="05000000000000000000" pitchFamily="2" charset="2"/>
              <a:buChar char="v"/>
            </a:pPr>
            <a:r>
              <a:rPr lang="vi-VN" sz="2800">
                <a:latin typeface="Cambria" panose="02040503050406030204" pitchFamily="18" charset="0"/>
              </a:rPr>
              <a:t>7.1.3. Các controls nâng cao</a:t>
            </a:r>
          </a:p>
        </p:txBody>
      </p:sp>
    </p:spTree>
    <p:extLst>
      <p:ext uri="{BB962C8B-B14F-4D97-AF65-F5344CB8AC3E}">
        <p14:creationId xmlns:p14="http://schemas.microsoft.com/office/powerpoint/2010/main" val="3263337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144E8C"/>
              </a:buClr>
              <a:buSzPts val="9600"/>
              <a:buFont typeface="Lato Black"/>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504252" cy="508000"/>
            <a:chOff x="789624" y="1191463"/>
            <a:chExt cx="7504252"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303277"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Mô tả bài toán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E435D846-2352-151B-CE2B-D73B6475E87A}"/>
              </a:ext>
            </a:extLst>
          </p:cNvPr>
          <p:cNvSpPr txBox="1">
            <a:spLocks/>
          </p:cNvSpPr>
          <p:nvPr/>
        </p:nvSpPr>
        <p:spPr>
          <a:xfrm>
            <a:off x="457200" y="935250"/>
            <a:ext cx="114372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Công ty ABC chuyên kinh doanh trong lĩnh vực bán lẻ và có nhiều chi nhánh, cơ sở dữ liệu đã có đầy đủ. Hiện tại công ty có nhu cầu tích hợp mô hình máy học để dự báo kinh doanh được hiệu quả hơn. Dữ liệu được trích xuất ra như sau:</a:t>
            </a:r>
          </a:p>
          <a:p>
            <a:pPr algn="just">
              <a:buFont typeface="Wingdings" panose="05000000000000000000" pitchFamily="2" charset="2"/>
              <a:buChar char="ü"/>
            </a:pPr>
            <a:endParaRPr lang="en-US" sz="2800">
              <a:latin typeface="Cambria" panose="02040503050406030204" pitchFamily="18" charset="0"/>
            </a:endParaRPr>
          </a:p>
          <a:p>
            <a:pPr algn="just">
              <a:buFont typeface="Wingdings" panose="05000000000000000000" pitchFamily="2" charset="2"/>
              <a:buChar char="ü"/>
            </a:pPr>
            <a:endParaRPr lang="en-US" sz="2800">
              <a:latin typeface="Cambria" panose="02040503050406030204" pitchFamily="18" charset="0"/>
            </a:endParaRPr>
          </a:p>
          <a:p>
            <a:pPr algn="just">
              <a:buFont typeface="Wingdings" panose="05000000000000000000" pitchFamily="2" charset="2"/>
              <a:buChar char="ü"/>
            </a:pPr>
            <a:endParaRPr lang="en-US" sz="2800">
              <a:latin typeface="Cambria" panose="02040503050406030204" pitchFamily="18" charset="0"/>
            </a:endParaRPr>
          </a:p>
          <a:p>
            <a:pPr algn="just">
              <a:buFont typeface="Wingdings" panose="05000000000000000000" pitchFamily="2" charset="2"/>
              <a:buChar char="ü"/>
            </a:pPr>
            <a:r>
              <a:rPr lang="en-US" sz="2800">
                <a:latin typeface="Cambria" panose="02040503050406030204" pitchFamily="18" charset="0"/>
              </a:rPr>
              <a:t>Raw dataset My Sql tải ở đây:</a:t>
            </a:r>
          </a:p>
          <a:p>
            <a:pPr marL="0" indent="0" algn="just">
              <a:buNone/>
            </a:pPr>
            <a:r>
              <a:rPr lang="en-US" sz="2800">
                <a:latin typeface="Cambria" panose="02040503050406030204" pitchFamily="18" charset="0"/>
                <a:hlinkClick r:id="rId3"/>
              </a:rPr>
              <a:t>http://tranduythanh.com/datasets/purchase_retails.rar</a:t>
            </a:r>
            <a:r>
              <a:rPr lang="en-US" sz="2800">
                <a:latin typeface="Cambria" panose="02040503050406030204" pitchFamily="18" charset="0"/>
              </a:rPr>
              <a:t> </a:t>
            </a:r>
          </a:p>
          <a:p>
            <a:pPr marL="0" indent="0" algn="just">
              <a:buNone/>
            </a:pPr>
            <a:r>
              <a:rPr lang="en-US" sz="2800">
                <a:latin typeface="Cambria" panose="02040503050406030204" pitchFamily="18" charset="0"/>
              </a:rPr>
              <a:t>- Công ty muốn có các chức năng sau:</a:t>
            </a:r>
          </a:p>
          <a:p>
            <a:pPr marL="0" indent="0" algn="just">
              <a:buNone/>
            </a:pPr>
            <a:endParaRPr lang="en-US" sz="2800">
              <a:latin typeface="Cambria" panose="02040503050406030204" pitchFamily="18" charset="0"/>
            </a:endParaRPr>
          </a:p>
        </p:txBody>
      </p:sp>
      <p:pic>
        <p:nvPicPr>
          <p:cNvPr id="9" name="Picture 8"/>
          <p:cNvPicPr>
            <a:picLocks noChangeAspect="1"/>
          </p:cNvPicPr>
          <p:nvPr/>
        </p:nvPicPr>
        <p:blipFill>
          <a:blip r:embed="rId4"/>
          <a:stretch>
            <a:fillRect/>
          </a:stretch>
        </p:blipFill>
        <p:spPr>
          <a:xfrm>
            <a:off x="2190894" y="2697441"/>
            <a:ext cx="7849280" cy="1592718"/>
          </a:xfrm>
          <a:prstGeom prst="rect">
            <a:avLst/>
          </a:prstGeom>
        </p:spPr>
      </p:pic>
    </p:spTree>
    <p:extLst>
      <p:ext uri="{BB962C8B-B14F-4D97-AF65-F5344CB8AC3E}">
        <p14:creationId xmlns:p14="http://schemas.microsoft.com/office/powerpoint/2010/main" val="1290856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504252" cy="508000"/>
            <a:chOff x="789624" y="1191463"/>
            <a:chExt cx="7504252"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303277"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Mô tả bài toán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E435D846-2352-151B-CE2B-D73B6475E87A}"/>
              </a:ext>
            </a:extLst>
          </p:cNvPr>
          <p:cNvSpPr txBox="1">
            <a:spLocks/>
          </p:cNvSpPr>
          <p:nvPr/>
        </p:nvSpPr>
        <p:spPr>
          <a:xfrm>
            <a:off x="457200" y="935250"/>
            <a:ext cx="11215868"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Thống kê tỉ lệ mua hàng theo giới tính.</a:t>
            </a:r>
          </a:p>
          <a:p>
            <a:pPr algn="just">
              <a:buFont typeface="Wingdings" panose="05000000000000000000" pitchFamily="2" charset="2"/>
              <a:buChar char="ü"/>
            </a:pPr>
            <a:r>
              <a:rPr lang="en-US" sz="2800">
                <a:latin typeface="Cambria" panose="02040503050406030204" pitchFamily="18" charset="0"/>
              </a:rPr>
              <a:t>Thống kê mua hàng theo nhóm độ tuổi.</a:t>
            </a:r>
          </a:p>
          <a:p>
            <a:pPr algn="just">
              <a:buFont typeface="Wingdings" panose="05000000000000000000" pitchFamily="2" charset="2"/>
              <a:buChar char="ü"/>
            </a:pPr>
            <a:r>
              <a:rPr lang="en-US" sz="2800">
                <a:latin typeface="Cambria" panose="02040503050406030204" pitchFamily="18" charset="0"/>
              </a:rPr>
              <a:t>Thống kê phân bổ mua hàng theo danh mục, nhận biết được các danh mục được mua bán nhiều nhất, mua bán ít nhất. Để từ đó hỗ trợ Công ty ra quyết định tiếp cận khách hàng theo danh mục phù hợp hơn.</a:t>
            </a:r>
          </a:p>
          <a:p>
            <a:pPr algn="just">
              <a:buFont typeface="Wingdings" panose="05000000000000000000" pitchFamily="2" charset="2"/>
              <a:buChar char="ü"/>
            </a:pPr>
            <a:r>
              <a:rPr lang="en-US" sz="2800">
                <a:latin typeface="Cambria" panose="02040503050406030204" pitchFamily="18" charset="0"/>
              </a:rPr>
              <a:t>Thống kê số lượng mua hàng theo danh mục theo giới tính</a:t>
            </a:r>
          </a:p>
          <a:p>
            <a:pPr algn="just">
              <a:buFont typeface="Wingdings" panose="05000000000000000000" pitchFamily="2" charset="2"/>
              <a:buChar char="ü"/>
            </a:pPr>
            <a:r>
              <a:rPr lang="en-US" sz="2800">
                <a:latin typeface="Cambria" panose="02040503050406030204" pitchFamily="18" charset="0"/>
              </a:rPr>
              <a:t>Thống kê tỉ lệ lựa chọn phương thức thanh toán: Cash, Credit Card, Debit card để Công ty có phương án thay đổi phương thức thanh toán hiệu quả nhất cho khách hàng.</a:t>
            </a:r>
          </a:p>
          <a:p>
            <a:pPr algn="just">
              <a:buFont typeface="Wingdings" panose="05000000000000000000" pitchFamily="2" charset="2"/>
              <a:buChar char="ü"/>
            </a:pPr>
            <a:r>
              <a:rPr lang="en-US" sz="2800">
                <a:latin typeface="Cambria" panose="02040503050406030204" pitchFamily="18" charset="0"/>
              </a:rPr>
              <a:t>Thống kê tỉ lệ mua hàng theo các chi nhánh, để công ty có chính sách điều chỉnh hoạt động kinh doanh theo khu vực hiệu quả hơn.</a:t>
            </a:r>
          </a:p>
          <a:p>
            <a:pPr algn="just">
              <a:buFont typeface="Wingdings" panose="05000000000000000000" pitchFamily="2" charset="2"/>
              <a:buChar char="ü"/>
            </a:pPr>
            <a:endParaRPr lang="vi-VN" sz="2800" dirty="0">
              <a:latin typeface="Cambria" panose="02040503050406030204" pitchFamily="18" charset="0"/>
            </a:endParaRPr>
          </a:p>
        </p:txBody>
      </p:sp>
    </p:spTree>
    <p:extLst>
      <p:ext uri="{BB962C8B-B14F-4D97-AF65-F5344CB8AC3E}">
        <p14:creationId xmlns:p14="http://schemas.microsoft.com/office/powerpoint/2010/main" val="3285528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504252" cy="508000"/>
            <a:chOff x="789624" y="1191463"/>
            <a:chExt cx="7504252"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303277"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Mô tả bài toán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E435D846-2352-151B-CE2B-D73B6475E87A}"/>
              </a:ext>
            </a:extLst>
          </p:cNvPr>
          <p:cNvSpPr txBox="1">
            <a:spLocks/>
          </p:cNvSpPr>
          <p:nvPr/>
        </p:nvSpPr>
        <p:spPr>
          <a:xfrm>
            <a:off x="480910" y="870213"/>
            <a:ext cx="11215868" cy="55591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Thống kê và so sánh chi tiêu giá cả theo từng mặt hàng theo giới tính</a:t>
            </a:r>
          </a:p>
          <a:p>
            <a:pPr algn="just">
              <a:buFont typeface="Wingdings" panose="05000000000000000000" pitchFamily="2" charset="2"/>
              <a:buChar char="ü"/>
            </a:pPr>
            <a:r>
              <a:rPr lang="en-US" sz="2800">
                <a:latin typeface="Cambria" panose="02040503050406030204" pitchFamily="18" charset="0"/>
              </a:rPr>
              <a:t>Thống kê tần suất mua hàng theo độ tuổi</a:t>
            </a:r>
          </a:p>
          <a:p>
            <a:pPr algn="just">
              <a:buFont typeface="Wingdings" panose="05000000000000000000" pitchFamily="2" charset="2"/>
              <a:buChar char="ü"/>
            </a:pPr>
            <a:r>
              <a:rPr lang="en-US" sz="2800">
                <a:latin typeface="Cambria" panose="02040503050406030204" pitchFamily="18" charset="0"/>
              </a:rPr>
              <a:t>Thống kê biến động doanh số chung theo tháng</a:t>
            </a:r>
          </a:p>
          <a:p>
            <a:pPr algn="just">
              <a:buFont typeface="Wingdings" panose="05000000000000000000" pitchFamily="2" charset="2"/>
              <a:buChar char="ü"/>
            </a:pPr>
            <a:r>
              <a:rPr lang="en-US" sz="2800">
                <a:latin typeface="Cambria" panose="02040503050406030204" pitchFamily="18" charset="0"/>
              </a:rPr>
              <a:t>Thống kê biến động doanh số theo năm và theo tháng</a:t>
            </a:r>
          </a:p>
          <a:p>
            <a:pPr algn="just">
              <a:buFont typeface="Wingdings" panose="05000000000000000000" pitchFamily="2" charset="2"/>
              <a:buChar char="ü"/>
            </a:pPr>
            <a:r>
              <a:rPr lang="en-US" sz="2800">
                <a:latin typeface="Cambria" panose="02040503050406030204" pitchFamily="18" charset="0"/>
              </a:rPr>
              <a:t>Xây dựng mô hình máy học sử dụng Hồi quy tuyến tính để dự báo:</a:t>
            </a:r>
          </a:p>
          <a:p>
            <a:pPr lvl="1" algn="just">
              <a:buFont typeface="Arial" panose="020B0604020202020204" pitchFamily="34" charset="0"/>
              <a:buChar char="•"/>
            </a:pPr>
            <a:r>
              <a:rPr lang="en-US" sz="2400">
                <a:latin typeface="Cambria" panose="02040503050406030204" pitchFamily="18" charset="0"/>
              </a:rPr>
              <a:t>Dự báo khả năng chi tiêu (</a:t>
            </a:r>
            <a:r>
              <a:rPr lang="en-US" sz="2400" b="1">
                <a:latin typeface="Cambria" panose="02040503050406030204" pitchFamily="18" charset="0"/>
              </a:rPr>
              <a:t>price</a:t>
            </a:r>
            <a:r>
              <a:rPr lang="en-US" sz="2400">
                <a:latin typeface="Cambria" panose="02040503050406030204" pitchFamily="18" charset="0"/>
              </a:rPr>
              <a:t>) dựa vào  </a:t>
            </a:r>
            <a:r>
              <a:rPr lang="en-US" sz="2400" b="1">
                <a:latin typeface="Cambria" panose="02040503050406030204" pitchFamily="18" charset="0"/>
              </a:rPr>
              <a:t>Giới tính(gender) </a:t>
            </a:r>
            <a:r>
              <a:rPr lang="en-US" sz="2400">
                <a:latin typeface="Cambria" panose="02040503050406030204" pitchFamily="18" charset="0"/>
              </a:rPr>
              <a:t>và </a:t>
            </a:r>
            <a:r>
              <a:rPr lang="en-US" sz="2400" b="1">
                <a:latin typeface="Cambria" panose="02040503050406030204" pitchFamily="18" charset="0"/>
              </a:rPr>
              <a:t>độ tuổi(age)</a:t>
            </a:r>
          </a:p>
          <a:p>
            <a:pPr lvl="1" algn="just">
              <a:buFont typeface="Arial" panose="020B0604020202020204" pitchFamily="34" charset="0"/>
              <a:buChar char="•"/>
            </a:pPr>
            <a:r>
              <a:rPr lang="en-US" sz="2400">
                <a:latin typeface="Cambria" panose="02040503050406030204" pitchFamily="18" charset="0"/>
              </a:rPr>
              <a:t>Dự báo khả năng chi tiêu (</a:t>
            </a:r>
            <a:r>
              <a:rPr lang="en-US" sz="2400" b="1">
                <a:latin typeface="Cambria" panose="02040503050406030204" pitchFamily="18" charset="0"/>
              </a:rPr>
              <a:t>price</a:t>
            </a:r>
            <a:r>
              <a:rPr lang="en-US" sz="2400">
                <a:latin typeface="Cambria" panose="02040503050406030204" pitchFamily="18" charset="0"/>
              </a:rPr>
              <a:t>) dựa vào  </a:t>
            </a:r>
            <a:r>
              <a:rPr lang="en-US" sz="2400" b="1">
                <a:latin typeface="Cambria" panose="02040503050406030204" pitchFamily="18" charset="0"/>
              </a:rPr>
              <a:t>Giới tính(gender), độ tuổi(age) </a:t>
            </a:r>
            <a:r>
              <a:rPr lang="en-US" sz="2400">
                <a:latin typeface="Cambria" panose="02040503050406030204" pitchFamily="18" charset="0"/>
              </a:rPr>
              <a:t>và phương thức thanh toán </a:t>
            </a:r>
            <a:r>
              <a:rPr lang="en-US" sz="2400" b="1">
                <a:latin typeface="Cambria" panose="02040503050406030204" pitchFamily="18" charset="0"/>
              </a:rPr>
              <a:t>(payment_method)</a:t>
            </a:r>
            <a:endParaRPr lang="en-US" sz="2400">
              <a:latin typeface="Cambria" panose="02040503050406030204" pitchFamily="18" charset="0"/>
            </a:endParaRPr>
          </a:p>
          <a:p>
            <a:pPr algn="just">
              <a:buFont typeface="Wingdings" panose="05000000000000000000" pitchFamily="2" charset="2"/>
              <a:buChar char="ü"/>
            </a:pPr>
            <a:r>
              <a:rPr lang="en-US" sz="2800">
                <a:latin typeface="Cambria" panose="02040503050406030204" pitchFamily="18" charset="0"/>
              </a:rPr>
              <a:t>Xây dựng mô hình máy học để gom cụm khách hàng theo các tiêu chí: </a:t>
            </a:r>
            <a:r>
              <a:rPr lang="en-US" sz="2800" b="1">
                <a:latin typeface="Cambria" panose="02040503050406030204" pitchFamily="18" charset="0"/>
              </a:rPr>
              <a:t>gender</a:t>
            </a:r>
            <a:r>
              <a:rPr lang="en-US" sz="2800">
                <a:latin typeface="Cambria" panose="02040503050406030204" pitchFamily="18" charset="0"/>
              </a:rPr>
              <a:t>, </a:t>
            </a:r>
            <a:r>
              <a:rPr lang="en-US" sz="2800" b="1">
                <a:latin typeface="Cambria" panose="02040503050406030204" pitchFamily="18" charset="0"/>
              </a:rPr>
              <a:t>age</a:t>
            </a:r>
            <a:r>
              <a:rPr lang="en-US" sz="2800">
                <a:latin typeface="Cambria" panose="02040503050406030204" pitchFamily="18" charset="0"/>
              </a:rPr>
              <a:t>, </a:t>
            </a:r>
            <a:r>
              <a:rPr lang="en-US" sz="2800" b="1">
                <a:latin typeface="Cambria" panose="02040503050406030204" pitchFamily="18" charset="0"/>
              </a:rPr>
              <a:t>payment_method</a:t>
            </a:r>
            <a:endParaRPr lang="vi-VN" sz="2800" b="1" dirty="0">
              <a:latin typeface="Cambria" panose="02040503050406030204" pitchFamily="18" charset="0"/>
            </a:endParaRPr>
          </a:p>
        </p:txBody>
      </p:sp>
    </p:spTree>
    <p:extLst>
      <p:ext uri="{BB962C8B-B14F-4D97-AF65-F5344CB8AC3E}">
        <p14:creationId xmlns:p14="http://schemas.microsoft.com/office/powerpoint/2010/main" val="360766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8" name="Content Placeholder 2">
            <a:extLst>
              <a:ext uri="{FF2B5EF4-FFF2-40B4-BE49-F238E27FC236}">
                <a16:creationId xmlns:a16="http://schemas.microsoft.com/office/drawing/2014/main" id="{E435D846-2352-151B-CE2B-D73B6475E87A}"/>
              </a:ext>
            </a:extLst>
          </p:cNvPr>
          <p:cNvSpPr txBox="1">
            <a:spLocks/>
          </p:cNvSpPr>
          <p:nvPr/>
        </p:nvSpPr>
        <p:spPr>
          <a:xfrm>
            <a:off x="488066" y="287067"/>
            <a:ext cx="11215868"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Thống kê tỉ lệ mua hàng theo giới tính.</a:t>
            </a:r>
          </a:p>
          <a:p>
            <a:pPr algn="just">
              <a:buFont typeface="Wingdings" panose="05000000000000000000" pitchFamily="2" charset="2"/>
              <a:buChar char="ü"/>
            </a:pPr>
            <a:endParaRPr lang="vi-VN" sz="2800" dirty="0">
              <a:latin typeface="Cambria" panose="02040503050406030204" pitchFamily="18" charset="0"/>
            </a:endParaRPr>
          </a:p>
        </p:txBody>
      </p:sp>
      <p:pic>
        <p:nvPicPr>
          <p:cNvPr id="10" name="Picture 9">
            <a:extLst>
              <a:ext uri="{FF2B5EF4-FFF2-40B4-BE49-F238E27FC236}">
                <a16:creationId xmlns:a16="http://schemas.microsoft.com/office/drawing/2014/main" id="{6187163C-17B9-F520-4BEF-B4FF2242B81F}"/>
              </a:ext>
            </a:extLst>
          </p:cNvPr>
          <p:cNvPicPr>
            <a:picLocks noChangeAspect="1"/>
          </p:cNvPicPr>
          <p:nvPr/>
        </p:nvPicPr>
        <p:blipFill>
          <a:blip r:embed="rId3"/>
          <a:stretch>
            <a:fillRect/>
          </a:stretch>
        </p:blipFill>
        <p:spPr>
          <a:xfrm>
            <a:off x="4050929" y="847431"/>
            <a:ext cx="6378202" cy="5530074"/>
          </a:xfrm>
          <a:prstGeom prst="rect">
            <a:avLst/>
          </a:prstGeom>
        </p:spPr>
      </p:pic>
      <p:pic>
        <p:nvPicPr>
          <p:cNvPr id="12" name="Picture 11">
            <a:extLst>
              <a:ext uri="{FF2B5EF4-FFF2-40B4-BE49-F238E27FC236}">
                <a16:creationId xmlns:a16="http://schemas.microsoft.com/office/drawing/2014/main" id="{D6DBCAE2-9303-0E81-D8CE-2BAD02D5626D}"/>
              </a:ext>
            </a:extLst>
          </p:cNvPr>
          <p:cNvPicPr>
            <a:picLocks noChangeAspect="1"/>
          </p:cNvPicPr>
          <p:nvPr/>
        </p:nvPicPr>
        <p:blipFill>
          <a:blip r:embed="rId4"/>
          <a:stretch>
            <a:fillRect/>
          </a:stretch>
        </p:blipFill>
        <p:spPr>
          <a:xfrm>
            <a:off x="248238" y="2481407"/>
            <a:ext cx="3330453" cy="1304877"/>
          </a:xfrm>
          <a:prstGeom prst="rect">
            <a:avLst/>
          </a:prstGeom>
        </p:spPr>
      </p:pic>
    </p:spTree>
    <p:extLst>
      <p:ext uri="{BB962C8B-B14F-4D97-AF65-F5344CB8AC3E}">
        <p14:creationId xmlns:p14="http://schemas.microsoft.com/office/powerpoint/2010/main" val="3682107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8" name="Content Placeholder 2">
            <a:extLst>
              <a:ext uri="{FF2B5EF4-FFF2-40B4-BE49-F238E27FC236}">
                <a16:creationId xmlns:a16="http://schemas.microsoft.com/office/drawing/2014/main" id="{E435D846-2352-151B-CE2B-D73B6475E87A}"/>
              </a:ext>
            </a:extLst>
          </p:cNvPr>
          <p:cNvSpPr txBox="1">
            <a:spLocks/>
          </p:cNvSpPr>
          <p:nvPr/>
        </p:nvSpPr>
        <p:spPr>
          <a:xfrm>
            <a:off x="289367" y="246556"/>
            <a:ext cx="11215868"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Thống kê mua hàng theo nhóm độ tuổi.</a:t>
            </a:r>
          </a:p>
          <a:p>
            <a:pPr algn="just">
              <a:buFont typeface="Wingdings" panose="05000000000000000000" pitchFamily="2" charset="2"/>
              <a:buChar char="ü"/>
            </a:pPr>
            <a:endParaRPr lang="vi-VN" sz="2800" dirty="0">
              <a:latin typeface="Cambria" panose="02040503050406030204" pitchFamily="18" charset="0"/>
            </a:endParaRPr>
          </a:p>
        </p:txBody>
      </p:sp>
      <p:pic>
        <p:nvPicPr>
          <p:cNvPr id="10" name="Picture 9">
            <a:extLst>
              <a:ext uri="{FF2B5EF4-FFF2-40B4-BE49-F238E27FC236}">
                <a16:creationId xmlns:a16="http://schemas.microsoft.com/office/drawing/2014/main" id="{0A663E48-4D25-9FDF-AD07-1680D73FB8F7}"/>
              </a:ext>
            </a:extLst>
          </p:cNvPr>
          <p:cNvPicPr>
            <a:picLocks noChangeAspect="1"/>
          </p:cNvPicPr>
          <p:nvPr/>
        </p:nvPicPr>
        <p:blipFill>
          <a:blip r:embed="rId3"/>
          <a:stretch>
            <a:fillRect/>
          </a:stretch>
        </p:blipFill>
        <p:spPr>
          <a:xfrm>
            <a:off x="3297765" y="746103"/>
            <a:ext cx="6871318" cy="5683260"/>
          </a:xfrm>
          <a:prstGeom prst="rect">
            <a:avLst/>
          </a:prstGeom>
        </p:spPr>
      </p:pic>
      <p:pic>
        <p:nvPicPr>
          <p:cNvPr id="14" name="Picture 13">
            <a:extLst>
              <a:ext uri="{FF2B5EF4-FFF2-40B4-BE49-F238E27FC236}">
                <a16:creationId xmlns:a16="http://schemas.microsoft.com/office/drawing/2014/main" id="{621480EB-1361-867E-DC5F-74078780D4D3}"/>
              </a:ext>
            </a:extLst>
          </p:cNvPr>
          <p:cNvPicPr>
            <a:picLocks noChangeAspect="1"/>
          </p:cNvPicPr>
          <p:nvPr/>
        </p:nvPicPr>
        <p:blipFill>
          <a:blip r:embed="rId4"/>
          <a:stretch>
            <a:fillRect/>
          </a:stretch>
        </p:blipFill>
        <p:spPr>
          <a:xfrm>
            <a:off x="919727" y="857382"/>
            <a:ext cx="993738" cy="4946468"/>
          </a:xfrm>
          <a:prstGeom prst="rect">
            <a:avLst/>
          </a:prstGeom>
        </p:spPr>
      </p:pic>
    </p:spTree>
    <p:extLst>
      <p:ext uri="{BB962C8B-B14F-4D97-AF65-F5344CB8AC3E}">
        <p14:creationId xmlns:p14="http://schemas.microsoft.com/office/powerpoint/2010/main" val="499034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8" name="Content Placeholder 2">
            <a:extLst>
              <a:ext uri="{FF2B5EF4-FFF2-40B4-BE49-F238E27FC236}">
                <a16:creationId xmlns:a16="http://schemas.microsoft.com/office/drawing/2014/main" id="{E435D846-2352-151B-CE2B-D73B6475E87A}"/>
              </a:ext>
            </a:extLst>
          </p:cNvPr>
          <p:cNvSpPr txBox="1">
            <a:spLocks/>
          </p:cNvSpPr>
          <p:nvPr/>
        </p:nvSpPr>
        <p:spPr>
          <a:xfrm>
            <a:off x="324091" y="173016"/>
            <a:ext cx="11215868"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Thống kê phân bổ mua hàng theo danh mục.</a:t>
            </a:r>
          </a:p>
          <a:p>
            <a:pPr algn="just">
              <a:buFont typeface="Wingdings" panose="05000000000000000000" pitchFamily="2" charset="2"/>
              <a:buChar char="ü"/>
            </a:pPr>
            <a:endParaRPr lang="vi-VN" sz="2800" dirty="0">
              <a:latin typeface="Cambria" panose="02040503050406030204" pitchFamily="18" charset="0"/>
            </a:endParaRPr>
          </a:p>
        </p:txBody>
      </p:sp>
      <p:pic>
        <p:nvPicPr>
          <p:cNvPr id="10" name="Picture 9">
            <a:extLst>
              <a:ext uri="{FF2B5EF4-FFF2-40B4-BE49-F238E27FC236}">
                <a16:creationId xmlns:a16="http://schemas.microsoft.com/office/drawing/2014/main" id="{BED61576-6A50-C3DE-4730-763AF281DE42}"/>
              </a:ext>
            </a:extLst>
          </p:cNvPr>
          <p:cNvPicPr>
            <a:picLocks noChangeAspect="1"/>
          </p:cNvPicPr>
          <p:nvPr/>
        </p:nvPicPr>
        <p:blipFill>
          <a:blip r:embed="rId3"/>
          <a:stretch>
            <a:fillRect/>
          </a:stretch>
        </p:blipFill>
        <p:spPr>
          <a:xfrm>
            <a:off x="4305527" y="719748"/>
            <a:ext cx="6848878" cy="6022882"/>
          </a:xfrm>
          <a:prstGeom prst="rect">
            <a:avLst/>
          </a:prstGeom>
        </p:spPr>
      </p:pic>
      <p:pic>
        <p:nvPicPr>
          <p:cNvPr id="12" name="Picture 11">
            <a:extLst>
              <a:ext uri="{FF2B5EF4-FFF2-40B4-BE49-F238E27FC236}">
                <a16:creationId xmlns:a16="http://schemas.microsoft.com/office/drawing/2014/main" id="{C2E565BB-76A4-2B01-EE88-563A2A669160}"/>
              </a:ext>
            </a:extLst>
          </p:cNvPr>
          <p:cNvPicPr>
            <a:picLocks noChangeAspect="1"/>
          </p:cNvPicPr>
          <p:nvPr/>
        </p:nvPicPr>
        <p:blipFill>
          <a:blip r:embed="rId4"/>
          <a:stretch>
            <a:fillRect/>
          </a:stretch>
        </p:blipFill>
        <p:spPr>
          <a:xfrm>
            <a:off x="1086092" y="1815968"/>
            <a:ext cx="2920893" cy="2705001"/>
          </a:xfrm>
          <a:prstGeom prst="rect">
            <a:avLst/>
          </a:prstGeom>
        </p:spPr>
      </p:pic>
    </p:spTree>
    <p:extLst>
      <p:ext uri="{BB962C8B-B14F-4D97-AF65-F5344CB8AC3E}">
        <p14:creationId xmlns:p14="http://schemas.microsoft.com/office/powerpoint/2010/main" val="1488813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8" name="Content Placeholder 2">
            <a:extLst>
              <a:ext uri="{FF2B5EF4-FFF2-40B4-BE49-F238E27FC236}">
                <a16:creationId xmlns:a16="http://schemas.microsoft.com/office/drawing/2014/main" id="{E435D846-2352-151B-CE2B-D73B6475E87A}"/>
              </a:ext>
            </a:extLst>
          </p:cNvPr>
          <p:cNvSpPr txBox="1">
            <a:spLocks/>
          </p:cNvSpPr>
          <p:nvPr/>
        </p:nvSpPr>
        <p:spPr>
          <a:xfrm>
            <a:off x="324091" y="173016"/>
            <a:ext cx="11215868"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Thống kê giá trị mua hàng theo danh mục.</a:t>
            </a:r>
          </a:p>
          <a:p>
            <a:pPr algn="just">
              <a:buFont typeface="Wingdings" panose="05000000000000000000" pitchFamily="2" charset="2"/>
              <a:buChar char="ü"/>
            </a:pPr>
            <a:endParaRPr lang="vi-VN" sz="2800" dirty="0">
              <a:latin typeface="Cambria" panose="02040503050406030204" pitchFamily="18" charset="0"/>
            </a:endParaRPr>
          </a:p>
        </p:txBody>
      </p:sp>
      <p:pic>
        <p:nvPicPr>
          <p:cNvPr id="3" name="Picture 2">
            <a:extLst>
              <a:ext uri="{FF2B5EF4-FFF2-40B4-BE49-F238E27FC236}">
                <a16:creationId xmlns:a16="http://schemas.microsoft.com/office/drawing/2014/main" id="{B115D786-0CDD-6948-4031-F830FC75D5F9}"/>
              </a:ext>
            </a:extLst>
          </p:cNvPr>
          <p:cNvPicPr>
            <a:picLocks noChangeAspect="1"/>
          </p:cNvPicPr>
          <p:nvPr/>
        </p:nvPicPr>
        <p:blipFill>
          <a:blip r:embed="rId3"/>
          <a:stretch>
            <a:fillRect/>
          </a:stretch>
        </p:blipFill>
        <p:spPr>
          <a:xfrm>
            <a:off x="3593939" y="1036853"/>
            <a:ext cx="8273970" cy="4646490"/>
          </a:xfrm>
          <a:prstGeom prst="rect">
            <a:avLst/>
          </a:prstGeom>
        </p:spPr>
      </p:pic>
      <p:pic>
        <p:nvPicPr>
          <p:cNvPr id="5" name="Picture 4">
            <a:extLst>
              <a:ext uri="{FF2B5EF4-FFF2-40B4-BE49-F238E27FC236}">
                <a16:creationId xmlns:a16="http://schemas.microsoft.com/office/drawing/2014/main" id="{5410FFE6-99E4-A616-04A9-7C40013C9C30}"/>
              </a:ext>
            </a:extLst>
          </p:cNvPr>
          <p:cNvPicPr>
            <a:picLocks noChangeAspect="1"/>
          </p:cNvPicPr>
          <p:nvPr/>
        </p:nvPicPr>
        <p:blipFill>
          <a:blip r:embed="rId4"/>
          <a:stretch>
            <a:fillRect/>
          </a:stretch>
        </p:blipFill>
        <p:spPr>
          <a:xfrm>
            <a:off x="558892" y="1844015"/>
            <a:ext cx="2800247" cy="2720875"/>
          </a:xfrm>
          <a:prstGeom prst="rect">
            <a:avLst/>
          </a:prstGeom>
        </p:spPr>
      </p:pic>
    </p:spTree>
    <p:extLst>
      <p:ext uri="{BB962C8B-B14F-4D97-AF65-F5344CB8AC3E}">
        <p14:creationId xmlns:p14="http://schemas.microsoft.com/office/powerpoint/2010/main" val="423845033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1958</TotalTime>
  <Words>1090</Words>
  <Application>Microsoft Office PowerPoint</Application>
  <PresentationFormat>Widescreen</PresentationFormat>
  <Paragraphs>111</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Calibri</vt:lpstr>
      <vt:lpstr>Cambria</vt:lpstr>
      <vt:lpstr>Arial</vt:lpstr>
      <vt:lpstr>Times New Roman</vt:lpstr>
      <vt:lpstr>Wingdings</vt:lpstr>
      <vt:lpstr>Lato Black</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Pí Yeah</dc:creator>
  <cp:lastModifiedBy>Trần Thanh</cp:lastModifiedBy>
  <cp:revision>383</cp:revision>
  <dcterms:created xsi:type="dcterms:W3CDTF">2022-12-02T04:21:00Z</dcterms:created>
  <dcterms:modified xsi:type="dcterms:W3CDTF">2025-09-04T11:55:43Z</dcterms:modified>
</cp:coreProperties>
</file>